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9" d="100"/>
          <a:sy n="99"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814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2773"/>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Pointers, DMA and Strucutres</a:t>
            </a:r>
            <a:endParaRPr lang="en-US" sz="4450" dirty="0"/>
          </a:p>
        </p:txBody>
      </p:sp>
      <p:sp>
        <p:nvSpPr>
          <p:cNvPr id="4" name="Text 1"/>
          <p:cNvSpPr/>
          <p:nvPr/>
        </p:nvSpPr>
        <p:spPr>
          <a:xfrm>
            <a:off x="793790" y="3940492"/>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2"/>
          <p:cNvSpPr/>
          <p:nvPr/>
        </p:nvSpPr>
        <p:spPr>
          <a:xfrm>
            <a:off x="793790" y="4643557"/>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By group 7 </a:t>
            </a:r>
            <a:endParaRPr lang="en-US" sz="2200" dirty="0"/>
          </a:p>
        </p:txBody>
      </p:sp>
      <p:sp>
        <p:nvSpPr>
          <p:cNvPr id="6" name="Text 3"/>
          <p:cNvSpPr/>
          <p:nvPr/>
        </p:nvSpPr>
        <p:spPr>
          <a:xfrm>
            <a:off x="793790" y="5338048"/>
            <a:ext cx="7556421"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Anoop Gupta, Samarth Devdiga, Swaraj Wattamwar, Sahil Shah, Harsh Mishra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0813"/>
          </a:xfrm>
          <a:prstGeom prst="rect">
            <a:avLst/>
          </a:prstGeom>
        </p:spPr>
      </p:pic>
      <p:sp>
        <p:nvSpPr>
          <p:cNvPr id="3" name="Text 0"/>
          <p:cNvSpPr/>
          <p:nvPr/>
        </p:nvSpPr>
        <p:spPr>
          <a:xfrm>
            <a:off x="753427" y="3454479"/>
            <a:ext cx="7023973" cy="672703"/>
          </a:xfrm>
          <a:prstGeom prst="rect">
            <a:avLst/>
          </a:prstGeom>
          <a:noFill/>
          <a:ln/>
        </p:spPr>
        <p:txBody>
          <a:bodyPr wrap="none" lIns="0" tIns="0" rIns="0" bIns="0" rtlCol="0" anchor="t"/>
          <a:lstStyle/>
          <a:p>
            <a:pPr marL="0" indent="0">
              <a:lnSpc>
                <a:spcPts val="5250"/>
              </a:lnSpc>
              <a:buNone/>
            </a:pPr>
            <a:r>
              <a:rPr lang="en-US" sz="4200" b="1" kern="0" spc="-127" dirty="0">
                <a:solidFill>
                  <a:srgbClr val="000000"/>
                </a:solidFill>
                <a:latin typeface="Inter Bold" pitchFamily="34" charset="0"/>
                <a:ea typeface="Inter Bold" pitchFamily="34" charset="-122"/>
                <a:cs typeface="Inter Bold" pitchFamily="34" charset="-120"/>
              </a:rPr>
              <a:t>Dynamic Memory Allocation</a:t>
            </a:r>
            <a:endParaRPr lang="en-US" sz="4200" dirty="0"/>
          </a:p>
        </p:txBody>
      </p:sp>
      <p:sp>
        <p:nvSpPr>
          <p:cNvPr id="4" name="Text 1"/>
          <p:cNvSpPr/>
          <p:nvPr/>
        </p:nvSpPr>
        <p:spPr>
          <a:xfrm>
            <a:off x="753427" y="4450080"/>
            <a:ext cx="13123545" cy="1032986"/>
          </a:xfrm>
          <a:prstGeom prst="rect">
            <a:avLst/>
          </a:prstGeom>
          <a:noFill/>
          <a:ln/>
        </p:spPr>
        <p:txBody>
          <a:bodyPr wrap="square" lIns="0" tIns="0" rIns="0" bIns="0" rtlCol="0" anchor="t"/>
          <a:lstStyle/>
          <a:p>
            <a:pPr marL="0" indent="0">
              <a:lnSpc>
                <a:spcPts val="2700"/>
              </a:lnSpc>
              <a:buNone/>
            </a:pPr>
            <a:r>
              <a:rPr lang="en-US" sz="1650" kern="0" spc="-34" dirty="0">
                <a:solidFill>
                  <a:srgbClr val="272525"/>
                </a:solidFill>
                <a:latin typeface="Inter" pitchFamily="34" charset="0"/>
                <a:ea typeface="Inter" pitchFamily="34" charset="-122"/>
                <a:cs typeface="Inter" pitchFamily="34" charset="-120"/>
              </a:rPr>
              <a:t>Dynamic Memory Allocation (DMA) is the process of allocating and deallocating memory at runtime, as opposed to compile-time (static memory allocation). It allows programs to manage memory efficiently by allocating only the required space when needed and freeing it afterward.</a:t>
            </a:r>
            <a:endParaRPr lang="en-US" sz="1650" dirty="0"/>
          </a:p>
        </p:txBody>
      </p:sp>
      <p:sp>
        <p:nvSpPr>
          <p:cNvPr id="5" name="Shape 2"/>
          <p:cNvSpPr/>
          <p:nvPr/>
        </p:nvSpPr>
        <p:spPr>
          <a:xfrm>
            <a:off x="753427" y="5967413"/>
            <a:ext cx="484346" cy="484346"/>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6" name="Text 3"/>
          <p:cNvSpPr/>
          <p:nvPr/>
        </p:nvSpPr>
        <p:spPr>
          <a:xfrm>
            <a:off x="930831" y="6048137"/>
            <a:ext cx="129540" cy="322898"/>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Bold" pitchFamily="34" charset="0"/>
                <a:ea typeface="Inter Bold" pitchFamily="34" charset="-122"/>
                <a:cs typeface="Inter Bold" pitchFamily="34" charset="-120"/>
              </a:rPr>
              <a:t>1</a:t>
            </a:r>
            <a:endParaRPr lang="en-US" sz="2500" dirty="0"/>
          </a:p>
        </p:txBody>
      </p:sp>
      <p:sp>
        <p:nvSpPr>
          <p:cNvPr id="7" name="Text 4"/>
          <p:cNvSpPr/>
          <p:nvPr/>
        </p:nvSpPr>
        <p:spPr>
          <a:xfrm>
            <a:off x="1453039" y="5967413"/>
            <a:ext cx="2690812" cy="336352"/>
          </a:xfrm>
          <a:prstGeom prst="rect">
            <a:avLst/>
          </a:prstGeom>
          <a:noFill/>
          <a:ln/>
        </p:spPr>
        <p:txBody>
          <a:bodyPr wrap="none" lIns="0" tIns="0" rIns="0" bIns="0" rtlCol="0" anchor="t"/>
          <a:lstStyle/>
          <a:p>
            <a:pPr marL="0" indent="0">
              <a:lnSpc>
                <a:spcPts val="2600"/>
              </a:lnSpc>
              <a:buNone/>
            </a:pPr>
            <a:r>
              <a:rPr lang="en-US" sz="2100" b="1" kern="0" spc="-64" dirty="0">
                <a:solidFill>
                  <a:srgbClr val="272525"/>
                </a:solidFill>
                <a:latin typeface="Inter Bold" pitchFamily="34" charset="0"/>
                <a:ea typeface="Inter Bold" pitchFamily="34" charset="-122"/>
                <a:cs typeface="Inter Bold" pitchFamily="34" charset="-120"/>
              </a:rPr>
              <a:t>Flexibility</a:t>
            </a:r>
            <a:endParaRPr lang="en-US" sz="2100" dirty="0"/>
          </a:p>
        </p:txBody>
      </p:sp>
      <p:sp>
        <p:nvSpPr>
          <p:cNvPr id="8" name="Text 5"/>
          <p:cNvSpPr/>
          <p:nvPr/>
        </p:nvSpPr>
        <p:spPr>
          <a:xfrm>
            <a:off x="1453039" y="6432828"/>
            <a:ext cx="3531394" cy="1032986"/>
          </a:xfrm>
          <a:prstGeom prst="rect">
            <a:avLst/>
          </a:prstGeom>
          <a:noFill/>
          <a:ln/>
        </p:spPr>
        <p:txBody>
          <a:bodyPr wrap="square" lIns="0" tIns="0" rIns="0" bIns="0" rtlCol="0" anchor="t"/>
          <a:lstStyle/>
          <a:p>
            <a:pPr marL="0" indent="0">
              <a:lnSpc>
                <a:spcPts val="2700"/>
              </a:lnSpc>
              <a:buNone/>
            </a:pPr>
            <a:r>
              <a:rPr lang="en-US" sz="1650" kern="0" spc="-34" dirty="0">
                <a:solidFill>
                  <a:srgbClr val="272525"/>
                </a:solidFill>
                <a:latin typeface="Inter" pitchFamily="34" charset="0"/>
                <a:ea typeface="Inter" pitchFamily="34" charset="-122"/>
                <a:cs typeface="Inter" pitchFamily="34" charset="-120"/>
              </a:rPr>
              <a:t>Allocate memory during program execution, adapting to runtime requirements.</a:t>
            </a:r>
            <a:endParaRPr lang="en-US" sz="1650" dirty="0"/>
          </a:p>
        </p:txBody>
      </p:sp>
      <p:sp>
        <p:nvSpPr>
          <p:cNvPr id="9" name="Shape 6"/>
          <p:cNvSpPr/>
          <p:nvPr/>
        </p:nvSpPr>
        <p:spPr>
          <a:xfrm>
            <a:off x="5199698" y="5967413"/>
            <a:ext cx="484346" cy="484346"/>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10" name="Text 7"/>
          <p:cNvSpPr/>
          <p:nvPr/>
        </p:nvSpPr>
        <p:spPr>
          <a:xfrm>
            <a:off x="5345073" y="6048137"/>
            <a:ext cx="193477" cy="322898"/>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1" name="Text 8"/>
          <p:cNvSpPr/>
          <p:nvPr/>
        </p:nvSpPr>
        <p:spPr>
          <a:xfrm>
            <a:off x="5899309" y="5967413"/>
            <a:ext cx="2690812" cy="336352"/>
          </a:xfrm>
          <a:prstGeom prst="rect">
            <a:avLst/>
          </a:prstGeom>
          <a:noFill/>
          <a:ln/>
        </p:spPr>
        <p:txBody>
          <a:bodyPr wrap="none" lIns="0" tIns="0" rIns="0" bIns="0" rtlCol="0" anchor="t"/>
          <a:lstStyle/>
          <a:p>
            <a:pPr marL="0" indent="0">
              <a:lnSpc>
                <a:spcPts val="2600"/>
              </a:lnSpc>
              <a:buNone/>
            </a:pPr>
            <a:r>
              <a:rPr lang="en-US" sz="2100" b="1" kern="0" spc="-64" dirty="0">
                <a:solidFill>
                  <a:srgbClr val="272525"/>
                </a:solidFill>
                <a:latin typeface="Inter Bold" pitchFamily="34" charset="0"/>
                <a:ea typeface="Inter Bold" pitchFamily="34" charset="-122"/>
                <a:cs typeface="Inter Bold" pitchFamily="34" charset="-120"/>
              </a:rPr>
              <a:t>Efficiency</a:t>
            </a:r>
            <a:endParaRPr lang="en-US" sz="2100" dirty="0"/>
          </a:p>
        </p:txBody>
      </p:sp>
      <p:sp>
        <p:nvSpPr>
          <p:cNvPr id="12" name="Text 9"/>
          <p:cNvSpPr/>
          <p:nvPr/>
        </p:nvSpPr>
        <p:spPr>
          <a:xfrm>
            <a:off x="5899309" y="6432828"/>
            <a:ext cx="3531394" cy="1032986"/>
          </a:xfrm>
          <a:prstGeom prst="rect">
            <a:avLst/>
          </a:prstGeom>
          <a:noFill/>
          <a:ln/>
        </p:spPr>
        <p:txBody>
          <a:bodyPr wrap="square" lIns="0" tIns="0" rIns="0" bIns="0" rtlCol="0" anchor="t"/>
          <a:lstStyle/>
          <a:p>
            <a:pPr marL="0" indent="0">
              <a:lnSpc>
                <a:spcPts val="2700"/>
              </a:lnSpc>
              <a:buNone/>
            </a:pPr>
            <a:r>
              <a:rPr lang="en-US" sz="1650" kern="0" spc="-34" dirty="0">
                <a:solidFill>
                  <a:srgbClr val="272525"/>
                </a:solidFill>
                <a:latin typeface="Inter" pitchFamily="34" charset="0"/>
                <a:ea typeface="Inter" pitchFamily="34" charset="-122"/>
                <a:cs typeface="Inter" pitchFamily="34" charset="-120"/>
              </a:rPr>
              <a:t>Utilize memory only when needed, and release it promptly when no longer required.</a:t>
            </a:r>
            <a:endParaRPr lang="en-US" sz="1650" dirty="0"/>
          </a:p>
        </p:txBody>
      </p:sp>
      <p:sp>
        <p:nvSpPr>
          <p:cNvPr id="13" name="Shape 10"/>
          <p:cNvSpPr/>
          <p:nvPr/>
        </p:nvSpPr>
        <p:spPr>
          <a:xfrm>
            <a:off x="9645968" y="5967413"/>
            <a:ext cx="484346" cy="484346"/>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14" name="Text 11"/>
          <p:cNvSpPr/>
          <p:nvPr/>
        </p:nvSpPr>
        <p:spPr>
          <a:xfrm>
            <a:off x="9788723" y="6048137"/>
            <a:ext cx="198715" cy="322898"/>
          </a:xfrm>
          <a:prstGeom prst="rect">
            <a:avLst/>
          </a:prstGeom>
          <a:noFill/>
          <a:ln/>
        </p:spPr>
        <p:txBody>
          <a:bodyPr wrap="none" lIns="0" tIns="0" rIns="0" bIns="0" rtlCol="0" anchor="t"/>
          <a:lstStyle/>
          <a:p>
            <a:pPr marL="0" indent="0" algn="ctr">
              <a:lnSpc>
                <a:spcPts val="2500"/>
              </a:lnSpc>
              <a:buNone/>
            </a:pPr>
            <a:r>
              <a:rPr lang="en-US" sz="2500" b="1" kern="0" spc="-76" dirty="0">
                <a:solidFill>
                  <a:srgbClr val="272525"/>
                </a:solidFill>
                <a:latin typeface="Inter Bold" pitchFamily="34" charset="0"/>
                <a:ea typeface="Inter Bold" pitchFamily="34" charset="-122"/>
                <a:cs typeface="Inter Bold" pitchFamily="34" charset="-120"/>
              </a:rPr>
              <a:t>3</a:t>
            </a:r>
            <a:endParaRPr lang="en-US" sz="2500" dirty="0"/>
          </a:p>
        </p:txBody>
      </p:sp>
      <p:sp>
        <p:nvSpPr>
          <p:cNvPr id="15" name="Text 12"/>
          <p:cNvSpPr/>
          <p:nvPr/>
        </p:nvSpPr>
        <p:spPr>
          <a:xfrm>
            <a:off x="10345579" y="5967413"/>
            <a:ext cx="2690812" cy="336352"/>
          </a:xfrm>
          <a:prstGeom prst="rect">
            <a:avLst/>
          </a:prstGeom>
          <a:noFill/>
          <a:ln/>
        </p:spPr>
        <p:txBody>
          <a:bodyPr wrap="none" lIns="0" tIns="0" rIns="0" bIns="0" rtlCol="0" anchor="t"/>
          <a:lstStyle/>
          <a:p>
            <a:pPr marL="0" indent="0">
              <a:lnSpc>
                <a:spcPts val="2600"/>
              </a:lnSpc>
              <a:buNone/>
            </a:pPr>
            <a:r>
              <a:rPr lang="en-US" sz="2100" b="1" kern="0" spc="-64" dirty="0">
                <a:solidFill>
                  <a:srgbClr val="272525"/>
                </a:solidFill>
                <a:latin typeface="Inter Bold" pitchFamily="34" charset="0"/>
                <a:ea typeface="Inter Bold" pitchFamily="34" charset="-122"/>
                <a:cs typeface="Inter Bold" pitchFamily="34" charset="-120"/>
              </a:rPr>
              <a:t>Scalability</a:t>
            </a:r>
            <a:endParaRPr lang="en-US" sz="2100" dirty="0"/>
          </a:p>
        </p:txBody>
      </p:sp>
      <p:sp>
        <p:nvSpPr>
          <p:cNvPr id="16" name="Text 13"/>
          <p:cNvSpPr/>
          <p:nvPr/>
        </p:nvSpPr>
        <p:spPr>
          <a:xfrm>
            <a:off x="10345579" y="6432828"/>
            <a:ext cx="3531394" cy="1032986"/>
          </a:xfrm>
          <a:prstGeom prst="rect">
            <a:avLst/>
          </a:prstGeom>
          <a:noFill/>
          <a:ln/>
        </p:spPr>
        <p:txBody>
          <a:bodyPr wrap="square" lIns="0" tIns="0" rIns="0" bIns="0" rtlCol="0" anchor="t"/>
          <a:lstStyle/>
          <a:p>
            <a:pPr marL="0" indent="0">
              <a:lnSpc>
                <a:spcPts val="2700"/>
              </a:lnSpc>
              <a:buNone/>
            </a:pPr>
            <a:r>
              <a:rPr lang="en-US" sz="1650" kern="0" spc="-34" dirty="0">
                <a:solidFill>
                  <a:srgbClr val="272525"/>
                </a:solidFill>
                <a:latin typeface="Inter" pitchFamily="34" charset="0"/>
                <a:ea typeface="Inter" pitchFamily="34" charset="-122"/>
                <a:cs typeface="Inter" pitchFamily="34" charset="-120"/>
              </a:rPr>
              <a:t>Effectively manage large and complex data structures, expanding memory as necessary.</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8023622"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Memory Functions in C (Static)</a:t>
            </a:r>
            <a:endParaRPr lang="en-US" sz="4450" dirty="0"/>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malloc</a:t>
            </a:r>
            <a:endParaRPr lang="en-US" sz="2200" dirty="0"/>
          </a:p>
        </p:txBody>
      </p:sp>
      <p:sp>
        <p:nvSpPr>
          <p:cNvPr id="6" name="Text 2"/>
          <p:cNvSpPr/>
          <p:nvPr/>
        </p:nvSpPr>
        <p:spPr>
          <a:xfrm>
            <a:off x="793790" y="6154579"/>
            <a:ext cx="3005495"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Allocates a block of memory. Returns a void pointer.</a:t>
            </a:r>
            <a:endParaRPr lang="en-US" sz="1750" dirty="0"/>
          </a:p>
        </p:txBody>
      </p:sp>
      <p:pic>
        <p:nvPicPr>
          <p:cNvPr id="7" name="Image 2" descr="preencoded.png"/>
          <p:cNvPicPr>
            <a:picLocks noChangeAspect="1"/>
          </p:cNvPicPr>
          <p:nvPr/>
        </p:nvPicPr>
        <p:blipFill>
          <a:blip r:embed="rId5"/>
          <a:stretch>
            <a:fillRect/>
          </a:stretch>
        </p:blipFill>
        <p:spPr>
          <a:xfrm>
            <a:off x="4139446" y="4870371"/>
            <a:ext cx="566976" cy="566976"/>
          </a:xfrm>
          <a:prstGeom prst="rect">
            <a:avLst/>
          </a:prstGeom>
        </p:spPr>
      </p:pic>
      <p:sp>
        <p:nvSpPr>
          <p:cNvPr id="8" name="Text 3"/>
          <p:cNvSpPr/>
          <p:nvPr/>
        </p:nvSpPr>
        <p:spPr>
          <a:xfrm>
            <a:off x="4139446" y="566416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calloc</a:t>
            </a:r>
            <a:endParaRPr lang="en-US" sz="2200" dirty="0"/>
          </a:p>
        </p:txBody>
      </p:sp>
      <p:sp>
        <p:nvSpPr>
          <p:cNvPr id="9" name="Text 4"/>
          <p:cNvSpPr/>
          <p:nvPr/>
        </p:nvSpPr>
        <p:spPr>
          <a:xfrm>
            <a:off x="4139446" y="6154579"/>
            <a:ext cx="3005614"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Allocates and clears memory. Initializes it to zero.</a:t>
            </a:r>
            <a:endParaRPr lang="en-US" sz="1750" dirty="0"/>
          </a:p>
        </p:txBody>
      </p:sp>
      <p:pic>
        <p:nvPicPr>
          <p:cNvPr id="10" name="Image 3" descr="preencoded.png"/>
          <p:cNvPicPr>
            <a:picLocks noChangeAspect="1"/>
          </p:cNvPicPr>
          <p:nvPr/>
        </p:nvPicPr>
        <p:blipFill>
          <a:blip r:embed="rId6"/>
          <a:stretch>
            <a:fillRect/>
          </a:stretch>
        </p:blipFill>
        <p:spPr>
          <a:xfrm>
            <a:off x="7485221" y="4870371"/>
            <a:ext cx="566976" cy="566976"/>
          </a:xfrm>
          <a:prstGeom prst="rect">
            <a:avLst/>
          </a:prstGeom>
        </p:spPr>
      </p:pic>
      <p:sp>
        <p:nvSpPr>
          <p:cNvPr id="11" name="Text 5"/>
          <p:cNvSpPr/>
          <p:nvPr/>
        </p:nvSpPr>
        <p:spPr>
          <a:xfrm>
            <a:off x="7485221" y="566416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realloc</a:t>
            </a:r>
            <a:endParaRPr lang="en-US" sz="2200" dirty="0"/>
          </a:p>
        </p:txBody>
      </p:sp>
      <p:sp>
        <p:nvSpPr>
          <p:cNvPr id="12" name="Text 6"/>
          <p:cNvSpPr/>
          <p:nvPr/>
        </p:nvSpPr>
        <p:spPr>
          <a:xfrm>
            <a:off x="7485221" y="6154579"/>
            <a:ext cx="3005614"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Resizes previously allocated memory. Preserves existing data.</a:t>
            </a:r>
            <a:endParaRPr lang="en-US" sz="1750" dirty="0"/>
          </a:p>
        </p:txBody>
      </p:sp>
      <p:pic>
        <p:nvPicPr>
          <p:cNvPr id="13" name="Image 4" descr="preencoded.png"/>
          <p:cNvPicPr>
            <a:picLocks noChangeAspect="1"/>
          </p:cNvPicPr>
          <p:nvPr/>
        </p:nvPicPr>
        <p:blipFill>
          <a:blip r:embed="rId7"/>
          <a:stretch>
            <a:fillRect/>
          </a:stretch>
        </p:blipFill>
        <p:spPr>
          <a:xfrm>
            <a:off x="10830997" y="4870371"/>
            <a:ext cx="566976" cy="566976"/>
          </a:xfrm>
          <a:prstGeom prst="rect">
            <a:avLst/>
          </a:prstGeom>
        </p:spPr>
      </p:pic>
      <p:sp>
        <p:nvSpPr>
          <p:cNvPr id="14" name="Text 7"/>
          <p:cNvSpPr/>
          <p:nvPr/>
        </p:nvSpPr>
        <p:spPr>
          <a:xfrm>
            <a:off x="10830997" y="566416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free</a:t>
            </a:r>
            <a:endParaRPr lang="en-US" sz="2200" dirty="0"/>
          </a:p>
        </p:txBody>
      </p:sp>
      <p:sp>
        <p:nvSpPr>
          <p:cNvPr id="15" name="Text 8"/>
          <p:cNvSpPr/>
          <p:nvPr/>
        </p:nvSpPr>
        <p:spPr>
          <a:xfrm>
            <a:off x="10830997" y="6154579"/>
            <a:ext cx="3005614"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Releases allocated memory. Prevents memory leaks.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628894"/>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SMA in C</a:t>
            </a:r>
            <a:endParaRPr lang="en-US" sz="4450" dirty="0"/>
          </a:p>
        </p:txBody>
      </p:sp>
      <p:sp>
        <p:nvSpPr>
          <p:cNvPr id="3" name="Text 1"/>
          <p:cNvSpPr/>
          <p:nvPr/>
        </p:nvSpPr>
        <p:spPr>
          <a:xfrm>
            <a:off x="793790" y="2904649"/>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malloc</a:t>
            </a:r>
            <a:endParaRPr lang="en-US" sz="2200" dirty="0"/>
          </a:p>
        </p:txBody>
      </p:sp>
      <p:sp>
        <p:nvSpPr>
          <p:cNvPr id="4" name="Text 2"/>
          <p:cNvSpPr/>
          <p:nvPr/>
        </p:nvSpPr>
        <p:spPr>
          <a:xfrm>
            <a:off x="793790" y="3485793"/>
            <a:ext cx="2845594" cy="219265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highlight>
                  <a:srgbClr val="DADBF1"/>
                </a:highlight>
                <a:latin typeface="Consolas" pitchFamily="34" charset="0"/>
                <a:ea typeface="Consolas" pitchFamily="34" charset="-122"/>
                <a:cs typeface="Consolas" pitchFamily="34" charset="-120"/>
              </a:rPr>
              <a:t>malloc</a:t>
            </a:r>
            <a:r>
              <a:rPr lang="en-US" sz="1750" kern="0" spc="-36" dirty="0">
                <a:solidFill>
                  <a:srgbClr val="272525"/>
                </a:solidFill>
                <a:latin typeface="Inter" pitchFamily="34" charset="0"/>
                <a:ea typeface="Inter" pitchFamily="34" charset="-122"/>
                <a:cs typeface="Inter" pitchFamily="34" charset="-120"/>
              </a:rPr>
              <a:t> (Memory Allocation) allocates a block of memory of a specified size but does </a:t>
            </a:r>
            <a:r>
              <a:rPr lang="en-US" sz="1750" b="1" kern="0" spc="-36" dirty="0">
                <a:solidFill>
                  <a:srgbClr val="272525"/>
                </a:solidFill>
                <a:latin typeface="Inter" pitchFamily="34" charset="0"/>
                <a:ea typeface="Inter" pitchFamily="34" charset="-122"/>
                <a:cs typeface="Inter" pitchFamily="34" charset="-120"/>
              </a:rPr>
              <a:t>not initialize</a:t>
            </a:r>
            <a:r>
              <a:rPr lang="en-US" sz="1750" kern="0" spc="-36" dirty="0">
                <a:solidFill>
                  <a:srgbClr val="272525"/>
                </a:solidFill>
                <a:latin typeface="Inter" pitchFamily="34" charset="0"/>
                <a:ea typeface="Inter" pitchFamily="34" charset="-122"/>
                <a:cs typeface="Inter" pitchFamily="34" charset="-120"/>
              </a:rPr>
              <a:t> the memory. If the allocation fails, it returns </a:t>
            </a:r>
            <a:r>
              <a:rPr lang="en-US" sz="1750" kern="0" spc="-36" dirty="0">
                <a:solidFill>
                  <a:srgbClr val="272525"/>
                </a:solidFill>
                <a:highlight>
                  <a:srgbClr val="DADBF1"/>
                </a:highlight>
                <a:latin typeface="Consolas" pitchFamily="34" charset="0"/>
                <a:ea typeface="Consolas" pitchFamily="34" charset="-122"/>
                <a:cs typeface="Consolas" pitchFamily="34" charset="-120"/>
              </a:rPr>
              <a:t>NULL</a:t>
            </a:r>
            <a:r>
              <a:rPr lang="en-US" sz="1750" kern="0" spc="-36" dirty="0">
                <a:solidFill>
                  <a:srgbClr val="272525"/>
                </a:solidFill>
                <a:latin typeface="Inter" pitchFamily="34" charset="0"/>
                <a:ea typeface="Inter" pitchFamily="34" charset="-122"/>
                <a:cs typeface="Inter" pitchFamily="34" charset="-120"/>
              </a:rPr>
              <a:t>.</a:t>
            </a:r>
            <a:endParaRPr lang="en-US" sz="1750" dirty="0"/>
          </a:p>
        </p:txBody>
      </p:sp>
      <p:sp>
        <p:nvSpPr>
          <p:cNvPr id="5" name="Text 3"/>
          <p:cNvSpPr/>
          <p:nvPr/>
        </p:nvSpPr>
        <p:spPr>
          <a:xfrm>
            <a:off x="4200406" y="2904649"/>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calloc</a:t>
            </a:r>
            <a:endParaRPr lang="en-US" sz="2200" dirty="0"/>
          </a:p>
        </p:txBody>
      </p:sp>
      <p:sp>
        <p:nvSpPr>
          <p:cNvPr id="6" name="Text 4"/>
          <p:cNvSpPr/>
          <p:nvPr/>
        </p:nvSpPr>
        <p:spPr>
          <a:xfrm>
            <a:off x="4200406" y="3485793"/>
            <a:ext cx="2845594" cy="291084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highlight>
                  <a:srgbClr val="DADBF1"/>
                </a:highlight>
                <a:latin typeface="Consolas" pitchFamily="34" charset="0"/>
                <a:ea typeface="Consolas" pitchFamily="34" charset="-122"/>
                <a:cs typeface="Consolas" pitchFamily="34" charset="-120"/>
              </a:rPr>
              <a:t>calloc</a:t>
            </a:r>
            <a:r>
              <a:rPr lang="en-US" sz="1750" kern="0" spc="-36" dirty="0">
                <a:solidFill>
                  <a:srgbClr val="272525"/>
                </a:solidFill>
                <a:latin typeface="Inter" pitchFamily="34" charset="0"/>
                <a:ea typeface="Inter" pitchFamily="34" charset="-122"/>
                <a:cs typeface="Inter" pitchFamily="34" charset="-120"/>
              </a:rPr>
              <a:t> (Contiguous Allocation) allocates memory for an array of elements, and </a:t>
            </a:r>
            <a:r>
              <a:rPr lang="en-US" sz="1750" b="1" kern="0" spc="-36" dirty="0">
                <a:solidFill>
                  <a:srgbClr val="272525"/>
                </a:solidFill>
                <a:latin typeface="Inter" pitchFamily="34" charset="0"/>
                <a:ea typeface="Inter" pitchFamily="34" charset="-122"/>
                <a:cs typeface="Inter" pitchFamily="34" charset="-120"/>
              </a:rPr>
              <a:t>initializes</a:t>
            </a:r>
            <a:r>
              <a:rPr lang="en-US" sz="1750" kern="0" spc="-36" dirty="0">
                <a:solidFill>
                  <a:srgbClr val="272525"/>
                </a:solidFill>
                <a:latin typeface="Inter" pitchFamily="34" charset="0"/>
                <a:ea typeface="Inter" pitchFamily="34" charset="-122"/>
                <a:cs typeface="Inter" pitchFamily="34" charset="-120"/>
              </a:rPr>
              <a:t> the memory to zero. It is generally used when you need an array or block of memory to be zeroed out.</a:t>
            </a:r>
            <a:endParaRPr lang="en-US" sz="1750" dirty="0"/>
          </a:p>
        </p:txBody>
      </p:sp>
      <p:sp>
        <p:nvSpPr>
          <p:cNvPr id="7" name="Text 5"/>
          <p:cNvSpPr/>
          <p:nvPr/>
        </p:nvSpPr>
        <p:spPr>
          <a:xfrm>
            <a:off x="7607022" y="2904649"/>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realloc</a:t>
            </a:r>
            <a:endParaRPr lang="en-US" sz="2200" dirty="0"/>
          </a:p>
        </p:txBody>
      </p:sp>
      <p:sp>
        <p:nvSpPr>
          <p:cNvPr id="8" name="Text 6"/>
          <p:cNvSpPr/>
          <p:nvPr/>
        </p:nvSpPr>
        <p:spPr>
          <a:xfrm>
            <a:off x="7607022" y="3485793"/>
            <a:ext cx="2845594" cy="218503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highlight>
                  <a:srgbClr val="DADBF1"/>
                </a:highlight>
                <a:latin typeface="Consolas" pitchFamily="34" charset="0"/>
                <a:ea typeface="Consolas" pitchFamily="34" charset="-122"/>
                <a:cs typeface="Consolas" pitchFamily="34" charset="-120"/>
              </a:rPr>
              <a:t>realloc</a:t>
            </a:r>
            <a:r>
              <a:rPr lang="en-US" sz="1750" kern="0" spc="-36" dirty="0">
                <a:solidFill>
                  <a:srgbClr val="272525"/>
                </a:solidFill>
                <a:latin typeface="Inter" pitchFamily="34" charset="0"/>
                <a:ea typeface="Inter" pitchFamily="34" charset="-122"/>
                <a:cs typeface="Inter" pitchFamily="34" charset="-120"/>
              </a:rPr>
              <a:t> (Reallocation) changes the size of a previously allocated memory block. It can be used to either expand or shrink the memory.</a:t>
            </a:r>
            <a:endParaRPr lang="en-US" sz="1750" dirty="0"/>
          </a:p>
        </p:txBody>
      </p:sp>
      <p:sp>
        <p:nvSpPr>
          <p:cNvPr id="9" name="Text 7"/>
          <p:cNvSpPr/>
          <p:nvPr/>
        </p:nvSpPr>
        <p:spPr>
          <a:xfrm>
            <a:off x="11013638" y="2904649"/>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free</a:t>
            </a:r>
            <a:endParaRPr lang="en-US" sz="2200" dirty="0"/>
          </a:p>
        </p:txBody>
      </p:sp>
      <p:sp>
        <p:nvSpPr>
          <p:cNvPr id="10" name="Text 8"/>
          <p:cNvSpPr/>
          <p:nvPr/>
        </p:nvSpPr>
        <p:spPr>
          <a:xfrm>
            <a:off x="11013638" y="3485793"/>
            <a:ext cx="2845594" cy="219265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highlight>
                  <a:srgbClr val="DADBF1"/>
                </a:highlight>
                <a:latin typeface="Consolas" pitchFamily="34" charset="0"/>
                <a:ea typeface="Consolas" pitchFamily="34" charset="-122"/>
                <a:cs typeface="Consolas" pitchFamily="34" charset="-120"/>
              </a:rPr>
              <a:t>free</a:t>
            </a:r>
            <a:r>
              <a:rPr lang="en-US" sz="1750" kern="0" spc="-36" dirty="0">
                <a:solidFill>
                  <a:srgbClr val="272525"/>
                </a:solidFill>
                <a:latin typeface="Inter" pitchFamily="34" charset="0"/>
                <a:ea typeface="Inter" pitchFamily="34" charset="-122"/>
                <a:cs typeface="Inter" pitchFamily="34" charset="-120"/>
              </a:rPr>
              <a:t> is used to deallocate previously allocated memory. After memory is freed, the pointer should be set to </a:t>
            </a:r>
            <a:r>
              <a:rPr lang="en-US" sz="1750" kern="0" spc="-36" dirty="0">
                <a:solidFill>
                  <a:srgbClr val="272525"/>
                </a:solidFill>
                <a:highlight>
                  <a:srgbClr val="DADBF1"/>
                </a:highlight>
                <a:latin typeface="Consolas" pitchFamily="34" charset="0"/>
                <a:ea typeface="Consolas" pitchFamily="34" charset="-122"/>
                <a:cs typeface="Consolas" pitchFamily="34" charset="-120"/>
              </a:rPr>
              <a:t>NULL</a:t>
            </a:r>
            <a:r>
              <a:rPr lang="en-US" sz="1750" kern="0" spc="-36" dirty="0">
                <a:solidFill>
                  <a:srgbClr val="272525"/>
                </a:solidFill>
                <a:latin typeface="Inter" pitchFamily="34" charset="0"/>
                <a:ea typeface="Inter" pitchFamily="34" charset="-122"/>
                <a:cs typeface="Inter" pitchFamily="34" charset="-120"/>
              </a:rPr>
              <a:t> to avoid using a "dangling pointer."</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88670" y="822722"/>
            <a:ext cx="6387584" cy="360521"/>
          </a:xfrm>
          <a:prstGeom prst="rect">
            <a:avLst/>
          </a:prstGeom>
          <a:noFill/>
          <a:ln/>
        </p:spPr>
        <p:txBody>
          <a:bodyPr wrap="none" lIns="0" tIns="0" rIns="0" bIns="0"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Example for DMA</a:t>
            </a:r>
            <a:endParaRPr lang="en-US" sz="1750" dirty="0"/>
          </a:p>
        </p:txBody>
      </p:sp>
      <p:pic>
        <p:nvPicPr>
          <p:cNvPr id="3" name="Image 0" descr="preencoded.png"/>
          <p:cNvPicPr>
            <a:picLocks noChangeAspect="1"/>
          </p:cNvPicPr>
          <p:nvPr/>
        </p:nvPicPr>
        <p:blipFill>
          <a:blip r:embed="rId3"/>
          <a:stretch>
            <a:fillRect/>
          </a:stretch>
        </p:blipFill>
        <p:spPr>
          <a:xfrm>
            <a:off x="788670" y="1436727"/>
            <a:ext cx="6335316" cy="5356027"/>
          </a:xfrm>
          <a:prstGeom prst="rect">
            <a:avLst/>
          </a:prstGeom>
        </p:spPr>
      </p:pic>
      <p:sp>
        <p:nvSpPr>
          <p:cNvPr id="4" name="Text 1"/>
          <p:cNvSpPr/>
          <p:nvPr/>
        </p:nvSpPr>
        <p:spPr>
          <a:xfrm>
            <a:off x="788670" y="7046238"/>
            <a:ext cx="6387584" cy="360521"/>
          </a:xfrm>
          <a:prstGeom prst="rect">
            <a:avLst/>
          </a:prstGeom>
          <a:noFill/>
          <a:ln/>
        </p:spPr>
        <p:txBody>
          <a:bodyPr wrap="none" lIns="0" tIns="0" rIns="0" bIns="0" rtlCol="0" anchor="t"/>
          <a:lstStyle/>
          <a:p>
            <a:pPr marL="0" indent="0">
              <a:lnSpc>
                <a:spcPts val="2800"/>
              </a:lnSpc>
              <a:buNone/>
            </a:pPr>
            <a:endParaRPr lang="en-US" sz="1750" dirty="0"/>
          </a:p>
        </p:txBody>
      </p:sp>
      <p:sp>
        <p:nvSpPr>
          <p:cNvPr id="5" name="Text 2"/>
          <p:cNvSpPr/>
          <p:nvPr/>
        </p:nvSpPr>
        <p:spPr>
          <a:xfrm>
            <a:off x="7733705" y="822722"/>
            <a:ext cx="6115526" cy="360521"/>
          </a:xfrm>
          <a:prstGeom prst="rect">
            <a:avLst/>
          </a:prstGeom>
          <a:noFill/>
          <a:ln/>
        </p:spPr>
        <p:txBody>
          <a:bodyPr wrap="none" lIns="0" tIns="0" rIns="0" bIns="0" rtlCol="0" anchor="t"/>
          <a:lstStyle/>
          <a:p>
            <a:pPr marL="0" indent="0">
              <a:lnSpc>
                <a:spcPts val="2800"/>
              </a:lnSpc>
              <a:buNone/>
            </a:pPr>
            <a:endParaRPr lang="en-US" sz="1750" dirty="0"/>
          </a:p>
        </p:txBody>
      </p:sp>
      <p:pic>
        <p:nvPicPr>
          <p:cNvPr id="6" name="Image 1" descr="preencoded.png"/>
          <p:cNvPicPr>
            <a:picLocks noChangeAspect="1"/>
          </p:cNvPicPr>
          <p:nvPr/>
        </p:nvPicPr>
        <p:blipFill>
          <a:blip r:embed="rId4"/>
          <a:stretch>
            <a:fillRect/>
          </a:stretch>
        </p:blipFill>
        <p:spPr>
          <a:xfrm>
            <a:off x="7733705" y="1436727"/>
            <a:ext cx="6072307" cy="35864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990" y="684967"/>
            <a:ext cx="7780020" cy="1218009"/>
          </a:xfrm>
          <a:prstGeom prst="rect">
            <a:avLst/>
          </a:prstGeom>
          <a:noFill/>
          <a:ln/>
        </p:spPr>
        <p:txBody>
          <a:bodyPr wrap="square" lIns="0" tIns="0" rIns="0" bIns="0" rtlCol="0" anchor="t"/>
          <a:lstStyle/>
          <a:p>
            <a:pPr marL="0" indent="0">
              <a:lnSpc>
                <a:spcPts val="4750"/>
              </a:lnSpc>
              <a:buNone/>
            </a:pPr>
            <a:r>
              <a:rPr lang="en-US" sz="3800" b="1" kern="0" spc="-115" dirty="0">
                <a:solidFill>
                  <a:srgbClr val="000000"/>
                </a:solidFill>
                <a:latin typeface="Inter Bold" pitchFamily="34" charset="0"/>
                <a:ea typeface="Inter Bold" pitchFamily="34" charset="-122"/>
                <a:cs typeface="Inter Bold" pitchFamily="34" charset="-120"/>
              </a:rPr>
              <a:t>Memory Management in C++ (Dynamic)</a:t>
            </a:r>
            <a:endParaRPr lang="en-US" sz="3800" dirty="0"/>
          </a:p>
        </p:txBody>
      </p:sp>
      <p:sp>
        <p:nvSpPr>
          <p:cNvPr id="4" name="Shape 1"/>
          <p:cNvSpPr/>
          <p:nvPr/>
        </p:nvSpPr>
        <p:spPr>
          <a:xfrm>
            <a:off x="962858" y="2195274"/>
            <a:ext cx="22860" cy="5349240"/>
          </a:xfrm>
          <a:prstGeom prst="roundRect">
            <a:avLst>
              <a:gd name="adj" fmla="val 358057"/>
            </a:avLst>
          </a:prstGeom>
          <a:solidFill>
            <a:srgbClr val="C0C1D7"/>
          </a:solidFill>
          <a:ln/>
        </p:spPr>
        <p:txBody>
          <a:bodyPr/>
          <a:lstStyle/>
          <a:p>
            <a:endParaRPr lang="en-US"/>
          </a:p>
        </p:txBody>
      </p:sp>
      <p:sp>
        <p:nvSpPr>
          <p:cNvPr id="5" name="Shape 2"/>
          <p:cNvSpPr/>
          <p:nvPr/>
        </p:nvSpPr>
        <p:spPr>
          <a:xfrm>
            <a:off x="1170623" y="2622233"/>
            <a:ext cx="681990" cy="22860"/>
          </a:xfrm>
          <a:prstGeom prst="roundRect">
            <a:avLst>
              <a:gd name="adj" fmla="val 358057"/>
            </a:avLst>
          </a:prstGeom>
          <a:solidFill>
            <a:srgbClr val="C0C1D7"/>
          </a:solidFill>
          <a:ln/>
        </p:spPr>
        <p:txBody>
          <a:bodyPr/>
          <a:lstStyle/>
          <a:p>
            <a:endParaRPr lang="en-US"/>
          </a:p>
        </p:txBody>
      </p:sp>
      <p:sp>
        <p:nvSpPr>
          <p:cNvPr id="6" name="Shape 3"/>
          <p:cNvSpPr/>
          <p:nvPr/>
        </p:nvSpPr>
        <p:spPr>
          <a:xfrm>
            <a:off x="755094" y="2414468"/>
            <a:ext cx="438388" cy="438388"/>
          </a:xfrm>
          <a:prstGeom prst="roundRect">
            <a:avLst>
              <a:gd name="adj" fmla="val 18671"/>
            </a:avLst>
          </a:prstGeom>
          <a:solidFill>
            <a:srgbClr val="DADBF1"/>
          </a:solidFill>
          <a:ln w="7620">
            <a:solidFill>
              <a:srgbClr val="C0C1D7"/>
            </a:solidFill>
            <a:prstDash val="solid"/>
          </a:ln>
        </p:spPr>
        <p:txBody>
          <a:bodyPr/>
          <a:lstStyle/>
          <a:p>
            <a:endParaRPr lang="en-US"/>
          </a:p>
        </p:txBody>
      </p:sp>
      <p:sp>
        <p:nvSpPr>
          <p:cNvPr id="7" name="Text 4"/>
          <p:cNvSpPr/>
          <p:nvPr/>
        </p:nvSpPr>
        <p:spPr>
          <a:xfrm>
            <a:off x="915591" y="2487454"/>
            <a:ext cx="117277" cy="292298"/>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1</a:t>
            </a:r>
            <a:endParaRPr lang="en-US" sz="2300" dirty="0"/>
          </a:p>
        </p:txBody>
      </p:sp>
      <p:sp>
        <p:nvSpPr>
          <p:cNvPr id="8" name="Text 5"/>
          <p:cNvSpPr/>
          <p:nvPr/>
        </p:nvSpPr>
        <p:spPr>
          <a:xfrm>
            <a:off x="2046089" y="2390061"/>
            <a:ext cx="2436019" cy="304443"/>
          </a:xfrm>
          <a:prstGeom prst="rect">
            <a:avLst/>
          </a:prstGeom>
          <a:noFill/>
          <a:ln/>
        </p:spPr>
        <p:txBody>
          <a:bodyPr wrap="none" lIns="0" tIns="0" rIns="0" bIns="0" rtlCol="0" anchor="t"/>
          <a:lstStyle/>
          <a:p>
            <a:pPr marL="0" indent="0" algn="l">
              <a:lnSpc>
                <a:spcPts val="2350"/>
              </a:lnSpc>
              <a:buNone/>
            </a:pPr>
            <a:r>
              <a:rPr lang="en-US" sz="1900" b="1" kern="0" spc="-58" dirty="0">
                <a:solidFill>
                  <a:srgbClr val="272525"/>
                </a:solidFill>
                <a:latin typeface="Inter Bold" pitchFamily="34" charset="0"/>
                <a:ea typeface="Inter Bold" pitchFamily="34" charset="-122"/>
                <a:cs typeface="Inter Bold" pitchFamily="34" charset="-120"/>
              </a:rPr>
              <a:t>new</a:t>
            </a:r>
            <a:endParaRPr lang="en-US" sz="1900" dirty="0"/>
          </a:p>
        </p:txBody>
      </p:sp>
      <p:sp>
        <p:nvSpPr>
          <p:cNvPr id="9" name="Text 6"/>
          <p:cNvSpPr/>
          <p:nvPr/>
        </p:nvSpPr>
        <p:spPr>
          <a:xfrm>
            <a:off x="2046089" y="2811423"/>
            <a:ext cx="6415921" cy="943094"/>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The </a:t>
            </a:r>
            <a:r>
              <a:rPr lang="en-US" sz="1500" kern="0" spc="-31" dirty="0">
                <a:solidFill>
                  <a:srgbClr val="272525"/>
                </a:solidFill>
                <a:highlight>
                  <a:srgbClr val="DADBF1"/>
                </a:highlight>
                <a:latin typeface="Consolas" pitchFamily="34" charset="0"/>
                <a:ea typeface="Consolas" pitchFamily="34" charset="-122"/>
                <a:cs typeface="Consolas" pitchFamily="34" charset="-120"/>
              </a:rPr>
              <a:t>new</a:t>
            </a:r>
            <a:r>
              <a:rPr lang="en-US" sz="1500" kern="0" spc="-31" dirty="0">
                <a:solidFill>
                  <a:srgbClr val="272525"/>
                </a:solidFill>
                <a:latin typeface="Inter" pitchFamily="34" charset="0"/>
                <a:ea typeface="Inter" pitchFamily="34" charset="-122"/>
                <a:cs typeface="Inter" pitchFamily="34" charset="-120"/>
              </a:rPr>
              <a:t> operator allocates memory on the heap for a single object or an array of objects. It automatically calls the constructor (if it's a class) and returns a pointer to the allocated memory.</a:t>
            </a:r>
            <a:endParaRPr lang="en-US" sz="1500" dirty="0"/>
          </a:p>
        </p:txBody>
      </p:sp>
      <p:sp>
        <p:nvSpPr>
          <p:cNvPr id="10" name="Shape 7"/>
          <p:cNvSpPr/>
          <p:nvPr/>
        </p:nvSpPr>
        <p:spPr>
          <a:xfrm>
            <a:off x="2046089" y="3973711"/>
            <a:ext cx="6415921" cy="915829"/>
          </a:xfrm>
          <a:prstGeom prst="roundRect">
            <a:avLst>
              <a:gd name="adj" fmla="val 8937"/>
            </a:avLst>
          </a:prstGeom>
          <a:solidFill>
            <a:srgbClr val="DADBF1"/>
          </a:solidFill>
          <a:ln/>
        </p:spPr>
        <p:txBody>
          <a:bodyPr/>
          <a:lstStyle/>
          <a:p>
            <a:endParaRPr lang="en-US"/>
          </a:p>
        </p:txBody>
      </p:sp>
      <p:sp>
        <p:nvSpPr>
          <p:cNvPr id="11" name="Shape 8"/>
          <p:cNvSpPr/>
          <p:nvPr/>
        </p:nvSpPr>
        <p:spPr>
          <a:xfrm>
            <a:off x="2036445" y="3973711"/>
            <a:ext cx="6435209" cy="915829"/>
          </a:xfrm>
          <a:prstGeom prst="roundRect">
            <a:avLst>
              <a:gd name="adj" fmla="val 3192"/>
            </a:avLst>
          </a:prstGeom>
          <a:solidFill>
            <a:srgbClr val="DADBF1"/>
          </a:solidFill>
          <a:ln/>
        </p:spPr>
        <p:txBody>
          <a:bodyPr/>
          <a:lstStyle/>
          <a:p>
            <a:endParaRPr lang="en-US"/>
          </a:p>
        </p:txBody>
      </p:sp>
      <p:sp>
        <p:nvSpPr>
          <p:cNvPr id="12" name="Text 9"/>
          <p:cNvSpPr/>
          <p:nvPr/>
        </p:nvSpPr>
        <p:spPr>
          <a:xfrm>
            <a:off x="2231231" y="4119801"/>
            <a:ext cx="6045637" cy="623649"/>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highlight>
                  <a:srgbClr val="DADBF1"/>
                </a:highlight>
                <a:latin typeface="Consolas" pitchFamily="34" charset="0"/>
                <a:ea typeface="Consolas" pitchFamily="34" charset="-122"/>
                <a:cs typeface="Consolas" pitchFamily="34" charset="-120"/>
              </a:rPr>
              <a:t>int *ptr = new int;</a:t>
            </a:r>
            <a:endParaRPr lang="en-US" sz="1500" dirty="0"/>
          </a:p>
          <a:p>
            <a:pPr marL="0" indent="0" algn="l">
              <a:lnSpc>
                <a:spcPts val="2450"/>
              </a:lnSpc>
              <a:buNone/>
            </a:pPr>
            <a:r>
              <a:rPr lang="en-US" sz="1500" kern="0" spc="-31" dirty="0">
                <a:solidFill>
                  <a:srgbClr val="272525"/>
                </a:solidFill>
                <a:highlight>
                  <a:srgbClr val="DADBF1"/>
                </a:highlight>
                <a:latin typeface="Consolas" pitchFamily="34" charset="0"/>
                <a:ea typeface="Consolas" pitchFamily="34" charset="-122"/>
                <a:cs typeface="Consolas" pitchFamily="34" charset="-120"/>
              </a:rPr>
              <a:t>*ptr = 10;</a:t>
            </a:r>
            <a:endParaRPr lang="en-US" sz="1500" dirty="0"/>
          </a:p>
        </p:txBody>
      </p:sp>
      <p:sp>
        <p:nvSpPr>
          <p:cNvPr id="13" name="Shape 10"/>
          <p:cNvSpPr/>
          <p:nvPr/>
        </p:nvSpPr>
        <p:spPr>
          <a:xfrm>
            <a:off x="1170623" y="5706070"/>
            <a:ext cx="681990" cy="22860"/>
          </a:xfrm>
          <a:prstGeom prst="roundRect">
            <a:avLst>
              <a:gd name="adj" fmla="val 358057"/>
            </a:avLst>
          </a:prstGeom>
          <a:solidFill>
            <a:srgbClr val="C0C1D7"/>
          </a:solidFill>
          <a:ln/>
        </p:spPr>
        <p:txBody>
          <a:bodyPr/>
          <a:lstStyle/>
          <a:p>
            <a:endParaRPr lang="en-US"/>
          </a:p>
        </p:txBody>
      </p:sp>
      <p:sp>
        <p:nvSpPr>
          <p:cNvPr id="14" name="Shape 11"/>
          <p:cNvSpPr/>
          <p:nvPr/>
        </p:nvSpPr>
        <p:spPr>
          <a:xfrm>
            <a:off x="755094" y="5498306"/>
            <a:ext cx="438388" cy="438388"/>
          </a:xfrm>
          <a:prstGeom prst="roundRect">
            <a:avLst>
              <a:gd name="adj" fmla="val 18671"/>
            </a:avLst>
          </a:prstGeom>
          <a:solidFill>
            <a:srgbClr val="DADBF1"/>
          </a:solidFill>
          <a:ln w="7620">
            <a:solidFill>
              <a:srgbClr val="C0C1D7"/>
            </a:solidFill>
            <a:prstDash val="solid"/>
          </a:ln>
        </p:spPr>
        <p:txBody>
          <a:bodyPr/>
          <a:lstStyle/>
          <a:p>
            <a:endParaRPr lang="en-US"/>
          </a:p>
        </p:txBody>
      </p:sp>
      <p:sp>
        <p:nvSpPr>
          <p:cNvPr id="15" name="Text 12"/>
          <p:cNvSpPr/>
          <p:nvPr/>
        </p:nvSpPr>
        <p:spPr>
          <a:xfrm>
            <a:off x="886658" y="5571292"/>
            <a:ext cx="175260" cy="292298"/>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2</a:t>
            </a:r>
            <a:endParaRPr lang="en-US" sz="2300" dirty="0"/>
          </a:p>
        </p:txBody>
      </p:sp>
      <p:sp>
        <p:nvSpPr>
          <p:cNvPr id="16" name="Text 13"/>
          <p:cNvSpPr/>
          <p:nvPr/>
        </p:nvSpPr>
        <p:spPr>
          <a:xfrm>
            <a:off x="2046089" y="5473898"/>
            <a:ext cx="2436019" cy="304443"/>
          </a:xfrm>
          <a:prstGeom prst="rect">
            <a:avLst/>
          </a:prstGeom>
          <a:noFill/>
          <a:ln/>
        </p:spPr>
        <p:txBody>
          <a:bodyPr wrap="none" lIns="0" tIns="0" rIns="0" bIns="0" rtlCol="0" anchor="t"/>
          <a:lstStyle/>
          <a:p>
            <a:pPr marL="0" indent="0" algn="l">
              <a:lnSpc>
                <a:spcPts val="2350"/>
              </a:lnSpc>
              <a:buNone/>
            </a:pPr>
            <a:r>
              <a:rPr lang="en-US" sz="1900" b="1" kern="0" spc="-58" dirty="0">
                <a:solidFill>
                  <a:srgbClr val="272525"/>
                </a:solidFill>
                <a:latin typeface="Inter Bold" pitchFamily="34" charset="0"/>
                <a:ea typeface="Inter Bold" pitchFamily="34" charset="-122"/>
                <a:cs typeface="Inter Bold" pitchFamily="34" charset="-120"/>
              </a:rPr>
              <a:t>delete</a:t>
            </a:r>
            <a:endParaRPr lang="en-US" sz="1900" dirty="0"/>
          </a:p>
        </p:txBody>
      </p:sp>
      <p:sp>
        <p:nvSpPr>
          <p:cNvPr id="17" name="Text 14"/>
          <p:cNvSpPr/>
          <p:nvPr/>
        </p:nvSpPr>
        <p:spPr>
          <a:xfrm>
            <a:off x="2046089" y="5895261"/>
            <a:ext cx="6415921" cy="631269"/>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The </a:t>
            </a:r>
            <a:r>
              <a:rPr lang="en-US" sz="1500" kern="0" spc="-31" dirty="0">
                <a:solidFill>
                  <a:srgbClr val="272525"/>
                </a:solidFill>
                <a:highlight>
                  <a:srgbClr val="DADBF1"/>
                </a:highlight>
                <a:latin typeface="Consolas" pitchFamily="34" charset="0"/>
                <a:ea typeface="Consolas" pitchFamily="34" charset="-122"/>
                <a:cs typeface="Consolas" pitchFamily="34" charset="-120"/>
              </a:rPr>
              <a:t>delete</a:t>
            </a:r>
            <a:r>
              <a:rPr lang="en-US" sz="1500" kern="0" spc="-31" dirty="0">
                <a:solidFill>
                  <a:srgbClr val="272525"/>
                </a:solidFill>
                <a:latin typeface="Inter" pitchFamily="34" charset="0"/>
                <a:ea typeface="Inter" pitchFamily="34" charset="-122"/>
                <a:cs typeface="Inter" pitchFamily="34" charset="-120"/>
              </a:rPr>
              <a:t> operator frees memory allocated using </a:t>
            </a:r>
            <a:r>
              <a:rPr lang="en-US" sz="1500" kern="0" spc="-31" dirty="0">
                <a:solidFill>
                  <a:srgbClr val="272525"/>
                </a:solidFill>
                <a:highlight>
                  <a:srgbClr val="DADBF1"/>
                </a:highlight>
                <a:latin typeface="Consolas" pitchFamily="34" charset="0"/>
                <a:ea typeface="Consolas" pitchFamily="34" charset="-122"/>
                <a:cs typeface="Consolas" pitchFamily="34" charset="-120"/>
              </a:rPr>
              <a:t>new</a:t>
            </a:r>
            <a:r>
              <a:rPr lang="en-US" sz="1500" kern="0" spc="-31" dirty="0">
                <a:solidFill>
                  <a:srgbClr val="272525"/>
                </a:solidFill>
                <a:latin typeface="Inter" pitchFamily="34" charset="0"/>
                <a:ea typeface="Inter" pitchFamily="34" charset="-122"/>
                <a:cs typeface="Inter" pitchFamily="34" charset="-120"/>
              </a:rPr>
              <a:t>. It calls the destructor for class objects and releases the memory back to the heap.</a:t>
            </a:r>
            <a:endParaRPr lang="en-US" sz="1500" dirty="0"/>
          </a:p>
        </p:txBody>
      </p:sp>
      <p:sp>
        <p:nvSpPr>
          <p:cNvPr id="18" name="Shape 15"/>
          <p:cNvSpPr/>
          <p:nvPr/>
        </p:nvSpPr>
        <p:spPr>
          <a:xfrm>
            <a:off x="2046089" y="6745724"/>
            <a:ext cx="6415921" cy="604004"/>
          </a:xfrm>
          <a:prstGeom prst="roundRect">
            <a:avLst>
              <a:gd name="adj" fmla="val 13552"/>
            </a:avLst>
          </a:prstGeom>
          <a:solidFill>
            <a:srgbClr val="DADBF1"/>
          </a:solidFill>
          <a:ln/>
        </p:spPr>
        <p:txBody>
          <a:bodyPr/>
          <a:lstStyle/>
          <a:p>
            <a:endParaRPr lang="en-US"/>
          </a:p>
        </p:txBody>
      </p:sp>
      <p:sp>
        <p:nvSpPr>
          <p:cNvPr id="19" name="Shape 16"/>
          <p:cNvSpPr/>
          <p:nvPr/>
        </p:nvSpPr>
        <p:spPr>
          <a:xfrm>
            <a:off x="2036445" y="6745724"/>
            <a:ext cx="6435209" cy="604004"/>
          </a:xfrm>
          <a:prstGeom prst="roundRect">
            <a:avLst>
              <a:gd name="adj" fmla="val 4840"/>
            </a:avLst>
          </a:prstGeom>
          <a:solidFill>
            <a:srgbClr val="DADBF1"/>
          </a:solidFill>
          <a:ln/>
        </p:spPr>
        <p:txBody>
          <a:bodyPr/>
          <a:lstStyle/>
          <a:p>
            <a:endParaRPr lang="en-US"/>
          </a:p>
        </p:txBody>
      </p:sp>
      <p:sp>
        <p:nvSpPr>
          <p:cNvPr id="20" name="Text 17"/>
          <p:cNvSpPr/>
          <p:nvPr/>
        </p:nvSpPr>
        <p:spPr>
          <a:xfrm>
            <a:off x="2231231" y="6891814"/>
            <a:ext cx="6045637" cy="311825"/>
          </a:xfrm>
          <a:prstGeom prst="rect">
            <a:avLst/>
          </a:prstGeom>
          <a:noFill/>
          <a:ln/>
        </p:spPr>
        <p:txBody>
          <a:bodyPr wrap="none" lIns="0" tIns="0" rIns="0" bIns="0" rtlCol="0" anchor="t"/>
          <a:lstStyle/>
          <a:p>
            <a:pPr marL="0" indent="0" algn="l">
              <a:lnSpc>
                <a:spcPts val="2450"/>
              </a:lnSpc>
              <a:buNone/>
            </a:pPr>
            <a:r>
              <a:rPr lang="en-US" sz="1500" kern="0" spc="-31" dirty="0">
                <a:solidFill>
                  <a:srgbClr val="272525"/>
                </a:solidFill>
                <a:highlight>
                  <a:srgbClr val="DADBF1"/>
                </a:highlight>
                <a:latin typeface="Consolas" pitchFamily="34" charset="0"/>
                <a:ea typeface="Consolas" pitchFamily="34" charset="-122"/>
                <a:cs typeface="Consolas" pitchFamily="34" charset="-120"/>
              </a:rPr>
              <a:t>delete ptr;</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75918" y="531614"/>
            <a:ext cx="4828461" cy="603409"/>
          </a:xfrm>
          <a:prstGeom prst="rect">
            <a:avLst/>
          </a:prstGeom>
          <a:noFill/>
          <a:ln/>
        </p:spPr>
        <p:txBody>
          <a:bodyPr wrap="none" lIns="0" tIns="0" rIns="0" bIns="0" rtlCol="0" anchor="t"/>
          <a:lstStyle/>
          <a:p>
            <a:pPr marL="0" indent="0">
              <a:lnSpc>
                <a:spcPts val="4750"/>
              </a:lnSpc>
              <a:buNone/>
            </a:pPr>
            <a:r>
              <a:rPr lang="en-US" sz="3800" b="1" kern="0" spc="-114" dirty="0">
                <a:solidFill>
                  <a:srgbClr val="000000"/>
                </a:solidFill>
                <a:latin typeface="Inter Bold" pitchFamily="34" charset="0"/>
                <a:ea typeface="Inter Bold" pitchFamily="34" charset="-122"/>
                <a:cs typeface="Inter Bold" pitchFamily="34" charset="-120"/>
              </a:rPr>
              <a:t>Example for DMA</a:t>
            </a:r>
            <a:endParaRPr lang="en-US" sz="3800" dirty="0"/>
          </a:p>
        </p:txBody>
      </p:sp>
      <p:pic>
        <p:nvPicPr>
          <p:cNvPr id="3" name="Image 0" descr="preencoded.png"/>
          <p:cNvPicPr>
            <a:picLocks noChangeAspect="1"/>
          </p:cNvPicPr>
          <p:nvPr/>
        </p:nvPicPr>
        <p:blipFill>
          <a:blip r:embed="rId3"/>
          <a:stretch>
            <a:fillRect/>
          </a:stretch>
        </p:blipFill>
        <p:spPr>
          <a:xfrm>
            <a:off x="675918" y="1521262"/>
            <a:ext cx="7103269" cy="61767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01861" y="472916"/>
            <a:ext cx="4299704" cy="537329"/>
          </a:xfrm>
          <a:prstGeom prst="rect">
            <a:avLst/>
          </a:prstGeom>
          <a:noFill/>
          <a:ln/>
        </p:spPr>
        <p:txBody>
          <a:bodyPr wrap="none" lIns="0" tIns="0" rIns="0" bIns="0" rtlCol="0" anchor="t"/>
          <a:lstStyle/>
          <a:p>
            <a:pPr marL="0" indent="0">
              <a:lnSpc>
                <a:spcPts val="4200"/>
              </a:lnSpc>
              <a:buNone/>
            </a:pPr>
            <a:r>
              <a:rPr lang="en-US" sz="3350" b="1" kern="0" spc="-102" dirty="0">
                <a:solidFill>
                  <a:srgbClr val="000000"/>
                </a:solidFill>
                <a:latin typeface="Inter Bold" pitchFamily="34" charset="0"/>
                <a:ea typeface="Inter Bold" pitchFamily="34" charset="-122"/>
                <a:cs typeface="Inter Bold" pitchFamily="34" charset="-120"/>
              </a:rPr>
              <a:t>Structure</a:t>
            </a:r>
            <a:endParaRPr lang="en-US" sz="3350" dirty="0"/>
          </a:p>
        </p:txBody>
      </p:sp>
      <p:sp>
        <p:nvSpPr>
          <p:cNvPr id="3" name="Text 1"/>
          <p:cNvSpPr/>
          <p:nvPr/>
        </p:nvSpPr>
        <p:spPr>
          <a:xfrm>
            <a:off x="601861" y="1354217"/>
            <a:ext cx="13426678" cy="550545"/>
          </a:xfrm>
          <a:prstGeom prst="rect">
            <a:avLst/>
          </a:prstGeom>
          <a:noFill/>
          <a:ln/>
        </p:spPr>
        <p:txBody>
          <a:bodyPr wrap="square" lIns="0" tIns="0" rIns="0" bIns="0" rtlCol="0" anchor="t"/>
          <a:lstStyle/>
          <a:p>
            <a:pPr marL="0" indent="0">
              <a:lnSpc>
                <a:spcPts val="2150"/>
              </a:lnSpc>
              <a:buNone/>
            </a:pPr>
            <a:r>
              <a:rPr lang="en-US" sz="1350" kern="0" spc="-27" dirty="0">
                <a:solidFill>
                  <a:srgbClr val="272525"/>
                </a:solidFill>
                <a:latin typeface="Inter" pitchFamily="34" charset="0"/>
                <a:ea typeface="Inter" pitchFamily="34" charset="-122"/>
                <a:cs typeface="Inter" pitchFamily="34" charset="-120"/>
              </a:rPr>
              <a:t>Structures in C++ are user-defined data types that group related variables of different data types. They provide a way to create a single entity that can store multiple pieces of information.</a:t>
            </a:r>
            <a:endParaRPr lang="en-US" sz="1350" dirty="0"/>
          </a:p>
        </p:txBody>
      </p:sp>
      <p:sp>
        <p:nvSpPr>
          <p:cNvPr id="4" name="Text 2"/>
          <p:cNvSpPr/>
          <p:nvPr/>
        </p:nvSpPr>
        <p:spPr>
          <a:xfrm>
            <a:off x="601861" y="2162651"/>
            <a:ext cx="2149793" cy="268724"/>
          </a:xfrm>
          <a:prstGeom prst="rect">
            <a:avLst/>
          </a:prstGeom>
          <a:noFill/>
          <a:ln/>
        </p:spPr>
        <p:txBody>
          <a:bodyPr wrap="none" lIns="0" tIns="0" rIns="0" bIns="0" rtlCol="0" anchor="t"/>
          <a:lstStyle/>
          <a:p>
            <a:pPr marL="0" indent="0">
              <a:lnSpc>
                <a:spcPts val="2100"/>
              </a:lnSpc>
              <a:buNone/>
            </a:pPr>
            <a:r>
              <a:rPr lang="en-US" sz="1650" b="1" kern="0" spc="-51" dirty="0">
                <a:solidFill>
                  <a:srgbClr val="000000"/>
                </a:solidFill>
                <a:latin typeface="Inter Bold" pitchFamily="34" charset="0"/>
                <a:ea typeface="Inter Bold" pitchFamily="34" charset="-122"/>
                <a:cs typeface="Inter Bold" pitchFamily="34" charset="-120"/>
              </a:rPr>
              <a:t>Syntax:</a:t>
            </a:r>
            <a:endParaRPr lang="en-US" sz="1650" dirty="0"/>
          </a:p>
        </p:txBody>
      </p:sp>
      <p:sp>
        <p:nvSpPr>
          <p:cNvPr id="5" name="Shape 3"/>
          <p:cNvSpPr/>
          <p:nvPr/>
        </p:nvSpPr>
        <p:spPr>
          <a:xfrm>
            <a:off x="601861" y="2689265"/>
            <a:ext cx="13426678" cy="1634252"/>
          </a:xfrm>
          <a:prstGeom prst="roundRect">
            <a:avLst>
              <a:gd name="adj" fmla="val 4420"/>
            </a:avLst>
          </a:prstGeom>
          <a:solidFill>
            <a:srgbClr val="DADBF1"/>
          </a:solidFill>
          <a:ln/>
        </p:spPr>
        <p:txBody>
          <a:bodyPr/>
          <a:lstStyle/>
          <a:p>
            <a:endParaRPr lang="en-US"/>
          </a:p>
        </p:txBody>
      </p:sp>
      <p:sp>
        <p:nvSpPr>
          <p:cNvPr id="6" name="Shape 4"/>
          <p:cNvSpPr/>
          <p:nvPr/>
        </p:nvSpPr>
        <p:spPr>
          <a:xfrm>
            <a:off x="593288" y="2689265"/>
            <a:ext cx="13443823" cy="1634252"/>
          </a:xfrm>
          <a:prstGeom prst="roundRect">
            <a:avLst>
              <a:gd name="adj" fmla="val 1579"/>
            </a:avLst>
          </a:prstGeom>
          <a:solidFill>
            <a:srgbClr val="DADBF1"/>
          </a:solidFill>
          <a:ln/>
        </p:spPr>
        <p:txBody>
          <a:bodyPr/>
          <a:lstStyle/>
          <a:p>
            <a:endParaRPr lang="en-US"/>
          </a:p>
        </p:txBody>
      </p:sp>
      <p:sp>
        <p:nvSpPr>
          <p:cNvPr id="7" name="Text 5"/>
          <p:cNvSpPr/>
          <p:nvPr/>
        </p:nvSpPr>
        <p:spPr>
          <a:xfrm>
            <a:off x="765215" y="2818209"/>
            <a:ext cx="13099971" cy="1376363"/>
          </a:xfrm>
          <a:prstGeom prst="rect">
            <a:avLst/>
          </a:prstGeom>
          <a:noFill/>
          <a:ln/>
        </p:spPr>
        <p:txBody>
          <a:bodyPr wrap="square" lIns="0" tIns="0" rIns="0" bIns="0" rtlCol="0" anchor="t"/>
          <a:lstStyle/>
          <a:p>
            <a:pPr marL="0" indent="0">
              <a:lnSpc>
                <a:spcPts val="2150"/>
              </a:lnSpc>
              <a:buNone/>
            </a:pPr>
            <a:r>
              <a:rPr lang="en-US" sz="1350" kern="0" spc="-27" dirty="0">
                <a:solidFill>
                  <a:srgbClr val="272525"/>
                </a:solidFill>
                <a:highlight>
                  <a:srgbClr val="DADBF1"/>
                </a:highlight>
                <a:latin typeface="Consolas" pitchFamily="34" charset="0"/>
                <a:ea typeface="Consolas" pitchFamily="34" charset="-122"/>
                <a:cs typeface="Consolas" pitchFamily="34" charset="-120"/>
              </a:rPr>
              <a:t>struct StructureName {</a:t>
            </a:r>
            <a:endParaRPr lang="en-US" sz="1350" dirty="0"/>
          </a:p>
          <a:p>
            <a:pPr marL="0" indent="0">
              <a:lnSpc>
                <a:spcPts val="2150"/>
              </a:lnSpc>
              <a:buNone/>
            </a:pPr>
            <a:r>
              <a:rPr lang="en-US" sz="1350" kern="0" spc="-27" dirty="0">
                <a:solidFill>
                  <a:srgbClr val="272525"/>
                </a:solidFill>
                <a:highlight>
                  <a:srgbClr val="DADBF1"/>
                </a:highlight>
                <a:latin typeface="Consolas" pitchFamily="34" charset="0"/>
                <a:ea typeface="Consolas" pitchFamily="34" charset="-122"/>
                <a:cs typeface="Consolas" pitchFamily="34" charset="-120"/>
              </a:rPr>
              <a:t>  DataType member1;</a:t>
            </a:r>
            <a:endParaRPr lang="en-US" sz="1350" dirty="0"/>
          </a:p>
          <a:p>
            <a:pPr marL="0" indent="0">
              <a:lnSpc>
                <a:spcPts val="2150"/>
              </a:lnSpc>
              <a:buNone/>
            </a:pPr>
            <a:r>
              <a:rPr lang="en-US" sz="1350" kern="0" spc="-27" dirty="0">
                <a:solidFill>
                  <a:srgbClr val="272525"/>
                </a:solidFill>
                <a:highlight>
                  <a:srgbClr val="DADBF1"/>
                </a:highlight>
                <a:latin typeface="Consolas" pitchFamily="34" charset="0"/>
                <a:ea typeface="Consolas" pitchFamily="34" charset="-122"/>
                <a:cs typeface="Consolas" pitchFamily="34" charset="-120"/>
              </a:rPr>
              <a:t>  DataType member2;</a:t>
            </a:r>
            <a:endParaRPr lang="en-US" sz="1350" dirty="0"/>
          </a:p>
          <a:p>
            <a:pPr marL="0" indent="0">
              <a:lnSpc>
                <a:spcPts val="2150"/>
              </a:lnSpc>
              <a:buNone/>
            </a:pPr>
            <a:r>
              <a:rPr lang="en-US" sz="1350" kern="0" spc="-27" dirty="0">
                <a:solidFill>
                  <a:srgbClr val="272525"/>
                </a:solidFill>
                <a:highlight>
                  <a:srgbClr val="DADBF1"/>
                </a:highlight>
                <a:latin typeface="Consolas" pitchFamily="34" charset="0"/>
                <a:ea typeface="Consolas" pitchFamily="34" charset="-122"/>
                <a:cs typeface="Consolas" pitchFamily="34" charset="-120"/>
              </a:rPr>
              <a:t>  ...</a:t>
            </a:r>
            <a:endParaRPr lang="en-US" sz="1350" dirty="0"/>
          </a:p>
          <a:p>
            <a:pPr marL="0" indent="0">
              <a:lnSpc>
                <a:spcPts val="2150"/>
              </a:lnSpc>
              <a:buNone/>
            </a:pPr>
            <a:r>
              <a:rPr lang="en-US" sz="1350" kern="0" spc="-27" dirty="0">
                <a:solidFill>
                  <a:srgbClr val="272525"/>
                </a:solidFill>
                <a:highlight>
                  <a:srgbClr val="DADBF1"/>
                </a:highlight>
                <a:latin typeface="Consolas" pitchFamily="34" charset="0"/>
                <a:ea typeface="Consolas" pitchFamily="34" charset="-122"/>
                <a:cs typeface="Consolas" pitchFamily="34" charset="-120"/>
              </a:rPr>
              <a:t>};</a:t>
            </a:r>
            <a:endParaRPr lang="en-US" sz="1350" dirty="0"/>
          </a:p>
        </p:txBody>
      </p:sp>
      <p:sp>
        <p:nvSpPr>
          <p:cNvPr id="8" name="Text 6"/>
          <p:cNvSpPr/>
          <p:nvPr/>
        </p:nvSpPr>
        <p:spPr>
          <a:xfrm>
            <a:off x="601861" y="4581406"/>
            <a:ext cx="2149793" cy="268724"/>
          </a:xfrm>
          <a:prstGeom prst="rect">
            <a:avLst/>
          </a:prstGeom>
          <a:noFill/>
          <a:ln/>
        </p:spPr>
        <p:txBody>
          <a:bodyPr wrap="none" lIns="0" tIns="0" rIns="0" bIns="0" rtlCol="0" anchor="t"/>
          <a:lstStyle/>
          <a:p>
            <a:pPr marL="0" indent="0">
              <a:lnSpc>
                <a:spcPts val="2100"/>
              </a:lnSpc>
              <a:buNone/>
            </a:pPr>
            <a:r>
              <a:rPr lang="en-US" sz="1650" b="1" kern="0" spc="-51" dirty="0">
                <a:solidFill>
                  <a:srgbClr val="000000"/>
                </a:solidFill>
                <a:latin typeface="Inter Bold" pitchFamily="34" charset="0"/>
                <a:ea typeface="Inter Bold" pitchFamily="34" charset="-122"/>
                <a:cs typeface="Inter Bold" pitchFamily="34" charset="-120"/>
              </a:rPr>
              <a:t>Declaration Example:</a:t>
            </a:r>
            <a:endParaRPr lang="en-US" sz="1650" dirty="0"/>
          </a:p>
        </p:txBody>
      </p:sp>
      <p:sp>
        <p:nvSpPr>
          <p:cNvPr id="9" name="Shape 7"/>
          <p:cNvSpPr/>
          <p:nvPr/>
        </p:nvSpPr>
        <p:spPr>
          <a:xfrm>
            <a:off x="601861" y="5108019"/>
            <a:ext cx="13426678" cy="2184797"/>
          </a:xfrm>
          <a:prstGeom prst="roundRect">
            <a:avLst>
              <a:gd name="adj" fmla="val 3306"/>
            </a:avLst>
          </a:prstGeom>
          <a:solidFill>
            <a:srgbClr val="DADBF1"/>
          </a:solidFill>
          <a:ln/>
        </p:spPr>
        <p:txBody>
          <a:bodyPr/>
          <a:lstStyle/>
          <a:p>
            <a:endParaRPr lang="en-US"/>
          </a:p>
        </p:txBody>
      </p:sp>
      <p:sp>
        <p:nvSpPr>
          <p:cNvPr id="10" name="Shape 8"/>
          <p:cNvSpPr/>
          <p:nvPr/>
        </p:nvSpPr>
        <p:spPr>
          <a:xfrm>
            <a:off x="593288" y="5108019"/>
            <a:ext cx="13443823" cy="2184797"/>
          </a:xfrm>
          <a:prstGeom prst="roundRect">
            <a:avLst>
              <a:gd name="adj" fmla="val 1181"/>
            </a:avLst>
          </a:prstGeom>
          <a:solidFill>
            <a:srgbClr val="DADBF1"/>
          </a:solidFill>
          <a:ln/>
        </p:spPr>
        <p:txBody>
          <a:bodyPr/>
          <a:lstStyle/>
          <a:p>
            <a:endParaRPr lang="en-US"/>
          </a:p>
        </p:txBody>
      </p:sp>
      <p:sp>
        <p:nvSpPr>
          <p:cNvPr id="11" name="Text 9"/>
          <p:cNvSpPr/>
          <p:nvPr/>
        </p:nvSpPr>
        <p:spPr>
          <a:xfrm>
            <a:off x="765215" y="5236964"/>
            <a:ext cx="13099971" cy="1926907"/>
          </a:xfrm>
          <a:prstGeom prst="rect">
            <a:avLst/>
          </a:prstGeom>
          <a:noFill/>
          <a:ln/>
        </p:spPr>
        <p:txBody>
          <a:bodyPr wrap="square" lIns="0" tIns="0" rIns="0" bIns="0" rtlCol="0" anchor="t"/>
          <a:lstStyle/>
          <a:p>
            <a:pPr marL="0" indent="0">
              <a:lnSpc>
                <a:spcPts val="2150"/>
              </a:lnSpc>
              <a:buNone/>
            </a:pPr>
            <a:r>
              <a:rPr lang="en-US" sz="1350" kern="0" spc="-27" dirty="0">
                <a:solidFill>
                  <a:srgbClr val="272525"/>
                </a:solidFill>
                <a:highlight>
                  <a:srgbClr val="DADBF1"/>
                </a:highlight>
                <a:latin typeface="Consolas" pitchFamily="34" charset="0"/>
                <a:ea typeface="Consolas" pitchFamily="34" charset="-122"/>
                <a:cs typeface="Consolas" pitchFamily="34" charset="-120"/>
              </a:rPr>
              <a:t>struct Person {</a:t>
            </a:r>
            <a:endParaRPr lang="en-US" sz="1350" dirty="0"/>
          </a:p>
          <a:p>
            <a:pPr marL="0" indent="0">
              <a:lnSpc>
                <a:spcPts val="2150"/>
              </a:lnSpc>
              <a:buNone/>
            </a:pPr>
            <a:r>
              <a:rPr lang="en-US" sz="1350" kern="0" spc="-27" dirty="0">
                <a:solidFill>
                  <a:srgbClr val="272525"/>
                </a:solidFill>
                <a:highlight>
                  <a:srgbClr val="DADBF1"/>
                </a:highlight>
                <a:latin typeface="Consolas" pitchFamily="34" charset="0"/>
                <a:ea typeface="Consolas" pitchFamily="34" charset="-122"/>
                <a:cs typeface="Consolas" pitchFamily="34" charset="-120"/>
              </a:rPr>
              <a:t>  std::string name;</a:t>
            </a:r>
            <a:endParaRPr lang="en-US" sz="1350" dirty="0"/>
          </a:p>
          <a:p>
            <a:pPr marL="0" indent="0">
              <a:lnSpc>
                <a:spcPts val="2150"/>
              </a:lnSpc>
              <a:buNone/>
            </a:pPr>
            <a:r>
              <a:rPr lang="en-US" sz="1350" kern="0" spc="-27" dirty="0">
                <a:solidFill>
                  <a:srgbClr val="272525"/>
                </a:solidFill>
                <a:highlight>
                  <a:srgbClr val="DADBF1"/>
                </a:highlight>
                <a:latin typeface="Consolas" pitchFamily="34" charset="0"/>
                <a:ea typeface="Consolas" pitchFamily="34" charset="-122"/>
                <a:cs typeface="Consolas" pitchFamily="34" charset="-120"/>
              </a:rPr>
              <a:t>  int age;</a:t>
            </a:r>
            <a:endParaRPr lang="en-US" sz="1350" dirty="0"/>
          </a:p>
          <a:p>
            <a:pPr marL="0" indent="0">
              <a:lnSpc>
                <a:spcPts val="2150"/>
              </a:lnSpc>
              <a:buNone/>
            </a:pPr>
            <a:r>
              <a:rPr lang="en-US" sz="1350" kern="0" spc="-27" dirty="0">
                <a:solidFill>
                  <a:srgbClr val="272525"/>
                </a:solidFill>
                <a:highlight>
                  <a:srgbClr val="DADBF1"/>
                </a:highlight>
                <a:latin typeface="Consolas" pitchFamily="34" charset="0"/>
                <a:ea typeface="Consolas" pitchFamily="34" charset="-122"/>
                <a:cs typeface="Consolas" pitchFamily="34" charset="-120"/>
              </a:rPr>
              <a:t>  float salary;</a:t>
            </a:r>
            <a:endParaRPr lang="en-US" sz="1350" dirty="0"/>
          </a:p>
          <a:p>
            <a:pPr marL="0" indent="0">
              <a:lnSpc>
                <a:spcPts val="2150"/>
              </a:lnSpc>
              <a:buNone/>
            </a:pPr>
            <a:r>
              <a:rPr lang="en-US" sz="1350" kern="0" spc="-27" dirty="0">
                <a:solidFill>
                  <a:srgbClr val="272525"/>
                </a:solidFill>
                <a:highlight>
                  <a:srgbClr val="DADBF1"/>
                </a:highlight>
                <a:latin typeface="Consolas" pitchFamily="34" charset="0"/>
                <a:ea typeface="Consolas" pitchFamily="34" charset="-122"/>
                <a:cs typeface="Consolas" pitchFamily="34" charset="-120"/>
              </a:rPr>
              <a:t>};</a:t>
            </a:r>
            <a:endParaRPr lang="en-US" sz="1350" dirty="0"/>
          </a:p>
          <a:p>
            <a:pPr marL="0" indent="0">
              <a:lnSpc>
                <a:spcPts val="2150"/>
              </a:lnSpc>
              <a:buNone/>
            </a:pPr>
            <a:endParaRPr lang="en-US" sz="1350" dirty="0"/>
          </a:p>
          <a:p>
            <a:pPr marL="0" indent="0">
              <a:lnSpc>
                <a:spcPts val="2150"/>
              </a:lnSpc>
              <a:buNone/>
            </a:pPr>
            <a:r>
              <a:rPr lang="en-US" sz="1350" kern="0" spc="-27" dirty="0">
                <a:solidFill>
                  <a:srgbClr val="272525"/>
                </a:solidFill>
                <a:highlight>
                  <a:srgbClr val="DADBF1"/>
                </a:highlight>
                <a:latin typeface="Consolas" pitchFamily="34" charset="0"/>
                <a:ea typeface="Consolas" pitchFamily="34" charset="-122"/>
                <a:cs typeface="Consolas" pitchFamily="34" charset="-120"/>
              </a:rPr>
              <a:t>Person person1; // Creating a variable of type Person</a:t>
            </a:r>
            <a:endParaRPr lang="en-US" sz="1350" dirty="0"/>
          </a:p>
        </p:txBody>
      </p:sp>
      <p:sp>
        <p:nvSpPr>
          <p:cNvPr id="12" name="Text 10"/>
          <p:cNvSpPr/>
          <p:nvPr/>
        </p:nvSpPr>
        <p:spPr>
          <a:xfrm>
            <a:off x="601861" y="7486293"/>
            <a:ext cx="13426678" cy="275273"/>
          </a:xfrm>
          <a:prstGeom prst="rect">
            <a:avLst/>
          </a:prstGeom>
          <a:noFill/>
          <a:ln/>
        </p:spPr>
        <p:txBody>
          <a:bodyPr wrap="none" lIns="0" tIns="0" rIns="0" bIns="0" rtlCol="0" anchor="t"/>
          <a:lstStyle/>
          <a:p>
            <a:pPr marL="0" indent="0">
              <a:lnSpc>
                <a:spcPts val="2150"/>
              </a:lnSpc>
              <a:buNone/>
            </a:pPr>
            <a:r>
              <a:rPr lang="en-US" sz="1350" kern="0" spc="-27" dirty="0">
                <a:solidFill>
                  <a:srgbClr val="272525"/>
                </a:solidFill>
                <a:latin typeface="Inter" pitchFamily="34" charset="0"/>
                <a:ea typeface="Inter" pitchFamily="34" charset="-122"/>
                <a:cs typeface="Inter" pitchFamily="34" charset="-120"/>
              </a:rPr>
              <a:t>In this example, a </a:t>
            </a:r>
            <a:r>
              <a:rPr lang="en-US" sz="1350" i="1" kern="0" spc="-27" dirty="0">
                <a:solidFill>
                  <a:srgbClr val="272525"/>
                </a:solidFill>
                <a:latin typeface="Inter" pitchFamily="34" charset="0"/>
                <a:ea typeface="Inter" pitchFamily="34" charset="-122"/>
                <a:cs typeface="Inter" pitchFamily="34" charset="-120"/>
              </a:rPr>
              <a:t>Person</a:t>
            </a:r>
            <a:r>
              <a:rPr lang="en-US" sz="1350" kern="0" spc="-27" dirty="0">
                <a:solidFill>
                  <a:srgbClr val="272525"/>
                </a:solidFill>
                <a:latin typeface="Inter" pitchFamily="34" charset="0"/>
                <a:ea typeface="Inter" pitchFamily="34" charset="-122"/>
                <a:cs typeface="Inter" pitchFamily="34" charset="-120"/>
              </a:rPr>
              <a:t> structure is defined containing </a:t>
            </a:r>
            <a:r>
              <a:rPr lang="en-US" sz="1350" i="1" kern="0" spc="-27" dirty="0">
                <a:solidFill>
                  <a:srgbClr val="272525"/>
                </a:solidFill>
                <a:latin typeface="Inter" pitchFamily="34" charset="0"/>
                <a:ea typeface="Inter" pitchFamily="34" charset="-122"/>
                <a:cs typeface="Inter" pitchFamily="34" charset="-120"/>
              </a:rPr>
              <a:t>name</a:t>
            </a:r>
            <a:r>
              <a:rPr lang="en-US" sz="1350" kern="0" spc="-27" dirty="0">
                <a:solidFill>
                  <a:srgbClr val="272525"/>
                </a:solidFill>
                <a:latin typeface="Inter" pitchFamily="34" charset="0"/>
                <a:ea typeface="Inter" pitchFamily="34" charset="-122"/>
                <a:cs typeface="Inter" pitchFamily="34" charset="-120"/>
              </a:rPr>
              <a:t>, </a:t>
            </a:r>
            <a:r>
              <a:rPr lang="en-US" sz="1350" i="1" kern="0" spc="-27" dirty="0">
                <a:solidFill>
                  <a:srgbClr val="272525"/>
                </a:solidFill>
                <a:latin typeface="Inter" pitchFamily="34" charset="0"/>
                <a:ea typeface="Inter" pitchFamily="34" charset="-122"/>
                <a:cs typeface="Inter" pitchFamily="34" charset="-120"/>
              </a:rPr>
              <a:t>age</a:t>
            </a:r>
            <a:r>
              <a:rPr lang="en-US" sz="1350" kern="0" spc="-27" dirty="0">
                <a:solidFill>
                  <a:srgbClr val="272525"/>
                </a:solidFill>
                <a:latin typeface="Inter" pitchFamily="34" charset="0"/>
                <a:ea typeface="Inter" pitchFamily="34" charset="-122"/>
                <a:cs typeface="Inter" pitchFamily="34" charset="-120"/>
              </a:rPr>
              <a:t>, and </a:t>
            </a:r>
            <a:r>
              <a:rPr lang="en-US" sz="1350" i="1" kern="0" spc="-27" dirty="0">
                <a:solidFill>
                  <a:srgbClr val="272525"/>
                </a:solidFill>
                <a:latin typeface="Inter" pitchFamily="34" charset="0"/>
                <a:ea typeface="Inter" pitchFamily="34" charset="-122"/>
                <a:cs typeface="Inter" pitchFamily="34" charset="-120"/>
              </a:rPr>
              <a:t>salary</a:t>
            </a:r>
            <a:r>
              <a:rPr lang="en-US" sz="1350" kern="0" spc="-27" dirty="0">
                <a:solidFill>
                  <a:srgbClr val="272525"/>
                </a:solidFill>
                <a:latin typeface="Inter" pitchFamily="34" charset="0"/>
                <a:ea typeface="Inter" pitchFamily="34" charset="-122"/>
                <a:cs typeface="Inter" pitchFamily="34" charset="-120"/>
              </a:rPr>
              <a:t> as members. An instance of </a:t>
            </a:r>
            <a:r>
              <a:rPr lang="en-US" sz="1350" i="1" kern="0" spc="-27" dirty="0">
                <a:solidFill>
                  <a:srgbClr val="272525"/>
                </a:solidFill>
                <a:latin typeface="Inter" pitchFamily="34" charset="0"/>
                <a:ea typeface="Inter" pitchFamily="34" charset="-122"/>
                <a:cs typeface="Inter" pitchFamily="34" charset="-120"/>
              </a:rPr>
              <a:t>Person</a:t>
            </a:r>
            <a:r>
              <a:rPr lang="en-US" sz="1350" kern="0" spc="-27" dirty="0">
                <a:solidFill>
                  <a:srgbClr val="272525"/>
                </a:solidFill>
                <a:latin typeface="Inter" pitchFamily="34" charset="0"/>
                <a:ea typeface="Inter" pitchFamily="34" charset="-122"/>
                <a:cs typeface="Inter" pitchFamily="34" charset="-120"/>
              </a:rPr>
              <a:t> called </a:t>
            </a:r>
            <a:r>
              <a:rPr lang="en-US" sz="1350" i="1" kern="0" spc="-27" dirty="0">
                <a:solidFill>
                  <a:srgbClr val="272525"/>
                </a:solidFill>
                <a:latin typeface="Inter" pitchFamily="34" charset="0"/>
                <a:ea typeface="Inter" pitchFamily="34" charset="-122"/>
                <a:cs typeface="Inter" pitchFamily="34" charset="-120"/>
              </a:rPr>
              <a:t>person1</a:t>
            </a:r>
            <a:r>
              <a:rPr lang="en-US" sz="1350" kern="0" spc="-27" dirty="0">
                <a:solidFill>
                  <a:srgbClr val="272525"/>
                </a:solidFill>
                <a:latin typeface="Inter" pitchFamily="34" charset="0"/>
                <a:ea typeface="Inter" pitchFamily="34" charset="-122"/>
                <a:cs typeface="Inter" pitchFamily="34" charset="-120"/>
              </a:rPr>
              <a:t> is also created.</a:t>
            </a:r>
            <a:endParaRPr lang="en-US" sz="1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240036"/>
            <a:ext cx="7618928" cy="72401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Key Features of </a:t>
            </a:r>
            <a:r>
              <a:rPr lang="en-US" sz="4450" b="1" kern="0" spc="-134" dirty="0">
                <a:solidFill>
                  <a:srgbClr val="272525"/>
                </a:solidFill>
                <a:highlight>
                  <a:srgbClr val="DADBF1"/>
                </a:highlight>
                <a:latin typeface="Consolas" pitchFamily="34" charset="0"/>
                <a:ea typeface="Consolas" pitchFamily="34" charset="-122"/>
                <a:cs typeface="Consolas" pitchFamily="34" charset="-120"/>
              </a:rPr>
              <a:t>struct</a:t>
            </a:r>
            <a:r>
              <a:rPr lang="en-US" sz="4450" b="1" kern="0" spc="-134" dirty="0">
                <a:solidFill>
                  <a:srgbClr val="000000"/>
                </a:solidFill>
                <a:latin typeface="Inter Bold" pitchFamily="34" charset="0"/>
                <a:ea typeface="Inter Bold" pitchFamily="34" charset="-122"/>
                <a:cs typeface="Inter Bold" pitchFamily="34" charset="-120"/>
              </a:rPr>
              <a:t> in C++</a:t>
            </a:r>
            <a:endParaRPr lang="en-US" sz="4450" dirty="0"/>
          </a:p>
        </p:txBody>
      </p:sp>
      <p:sp>
        <p:nvSpPr>
          <p:cNvPr id="3" name="Text 1"/>
          <p:cNvSpPr/>
          <p:nvPr/>
        </p:nvSpPr>
        <p:spPr>
          <a:xfrm>
            <a:off x="793790" y="2417683"/>
            <a:ext cx="130428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Structures in C++ have several key features that make them useful for grouping related data. Here are some of the most important:</a:t>
            </a:r>
            <a:endParaRPr lang="en-US" sz="1750" dirty="0"/>
          </a:p>
        </p:txBody>
      </p:sp>
      <p:sp>
        <p:nvSpPr>
          <p:cNvPr id="4" name="Text 2"/>
          <p:cNvSpPr/>
          <p:nvPr/>
        </p:nvSpPr>
        <p:spPr>
          <a:xfrm>
            <a:off x="793790" y="3398639"/>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Members:</a:t>
            </a:r>
            <a:r>
              <a:rPr lang="en-US" sz="1750" kern="0" spc="-36" dirty="0">
                <a:solidFill>
                  <a:srgbClr val="272525"/>
                </a:solidFill>
                <a:latin typeface="Inter" pitchFamily="34" charset="0"/>
                <a:ea typeface="Inter" pitchFamily="34" charset="-122"/>
                <a:cs typeface="Inter" pitchFamily="34" charset="-120"/>
              </a:rPr>
              <a:t> Structures can contain variables of different data types, known as members.</a:t>
            </a:r>
            <a:endParaRPr lang="en-US" sz="1750" dirty="0"/>
          </a:p>
        </p:txBody>
      </p:sp>
      <p:sp>
        <p:nvSpPr>
          <p:cNvPr id="5" name="Text 3"/>
          <p:cNvSpPr/>
          <p:nvPr/>
        </p:nvSpPr>
        <p:spPr>
          <a:xfrm>
            <a:off x="793790" y="3840837"/>
            <a:ext cx="13042821" cy="733425"/>
          </a:xfrm>
          <a:prstGeom prst="rect">
            <a:avLst/>
          </a:prstGeom>
          <a:noFill/>
          <a:ln/>
        </p:spPr>
        <p:txBody>
          <a:bodyPr wrap="square" lIns="0" tIns="0" rIns="0" bIns="0" rtlCol="0" anchor="t"/>
          <a:lstStyle/>
          <a:p>
            <a:pPr marL="342900" indent="-342900">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Public Access:</a:t>
            </a:r>
            <a:r>
              <a:rPr lang="en-US" sz="1750" kern="0" spc="-36" dirty="0">
                <a:solidFill>
                  <a:srgbClr val="272525"/>
                </a:solidFill>
                <a:latin typeface="Inter" pitchFamily="34" charset="0"/>
                <a:ea typeface="Inter" pitchFamily="34" charset="-122"/>
                <a:cs typeface="Inter" pitchFamily="34" charset="-120"/>
              </a:rPr>
              <a:t> By default, members of a structure are public, meaning they can be accessed directly using the dot operator (</a:t>
            </a:r>
            <a:r>
              <a:rPr lang="en-US" sz="1750" kern="0" spc="-36" dirty="0">
                <a:solidFill>
                  <a:srgbClr val="272525"/>
                </a:solidFill>
                <a:highlight>
                  <a:srgbClr val="DADBF1"/>
                </a:highlight>
                <a:latin typeface="Consolas" pitchFamily="34" charset="0"/>
                <a:ea typeface="Consolas" pitchFamily="34" charset="-122"/>
                <a:cs typeface="Consolas" pitchFamily="34" charset="-120"/>
              </a:rPr>
              <a:t>.</a:t>
            </a:r>
            <a:r>
              <a:rPr lang="en-US" sz="1750" kern="0" spc="-36" dirty="0">
                <a:solidFill>
                  <a:srgbClr val="272525"/>
                </a:solidFill>
                <a:latin typeface="Inter" pitchFamily="34" charset="0"/>
                <a:ea typeface="Inter" pitchFamily="34" charset="-122"/>
                <a:cs typeface="Inter" pitchFamily="34" charset="-120"/>
              </a:rPr>
              <a:t>).</a:t>
            </a:r>
            <a:endParaRPr lang="en-US" sz="1750" dirty="0"/>
          </a:p>
        </p:txBody>
      </p:sp>
      <p:sp>
        <p:nvSpPr>
          <p:cNvPr id="6" name="Text 4"/>
          <p:cNvSpPr/>
          <p:nvPr/>
        </p:nvSpPr>
        <p:spPr>
          <a:xfrm>
            <a:off x="793790" y="4653558"/>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Methods:</a:t>
            </a:r>
            <a:r>
              <a:rPr lang="en-US" sz="1750" kern="0" spc="-36" dirty="0">
                <a:solidFill>
                  <a:srgbClr val="272525"/>
                </a:solidFill>
                <a:latin typeface="Inter" pitchFamily="34" charset="0"/>
                <a:ea typeface="Inter" pitchFamily="34" charset="-122"/>
                <a:cs typeface="Inter" pitchFamily="34" charset="-120"/>
              </a:rPr>
              <a:t> Structures can also contain functions, known as methods, which can operate on the structure's data.</a:t>
            </a:r>
            <a:endParaRPr lang="en-US" sz="1750" dirty="0"/>
          </a:p>
        </p:txBody>
      </p:sp>
      <p:sp>
        <p:nvSpPr>
          <p:cNvPr id="7" name="Text 5"/>
          <p:cNvSpPr/>
          <p:nvPr/>
        </p:nvSpPr>
        <p:spPr>
          <a:xfrm>
            <a:off x="793790" y="5095756"/>
            <a:ext cx="13042821" cy="725805"/>
          </a:xfrm>
          <a:prstGeom prst="rect">
            <a:avLst/>
          </a:prstGeom>
          <a:noFill/>
          <a:ln/>
        </p:spPr>
        <p:txBody>
          <a:bodyPr wrap="square" lIns="0" tIns="0" rIns="0" bIns="0" rtlCol="0" anchor="t"/>
          <a:lstStyle/>
          <a:p>
            <a:pPr marL="342900" indent="-342900">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Inheritance:</a:t>
            </a:r>
            <a:r>
              <a:rPr lang="en-US" sz="1750" kern="0" spc="-36" dirty="0">
                <a:solidFill>
                  <a:srgbClr val="272525"/>
                </a:solidFill>
                <a:latin typeface="Inter" pitchFamily="34" charset="0"/>
                <a:ea typeface="Inter" pitchFamily="34" charset="-122"/>
                <a:cs typeface="Inter" pitchFamily="34" charset="-120"/>
              </a:rPr>
              <a:t> Structures can inherit from other structures or classes, allowing for code reuse and the creation of complex data hierarchies.</a:t>
            </a:r>
            <a:endParaRPr lang="en-US" sz="1750" dirty="0"/>
          </a:p>
        </p:txBody>
      </p:sp>
      <p:sp>
        <p:nvSpPr>
          <p:cNvPr id="8" name="Text 6"/>
          <p:cNvSpPr/>
          <p:nvPr/>
        </p:nvSpPr>
        <p:spPr>
          <a:xfrm>
            <a:off x="793790" y="5900857"/>
            <a:ext cx="13042821" cy="1088708"/>
          </a:xfrm>
          <a:prstGeom prst="rect">
            <a:avLst/>
          </a:prstGeom>
          <a:noFill/>
          <a:ln/>
        </p:spPr>
        <p:txBody>
          <a:bodyPr wrap="square" lIns="0" tIns="0" rIns="0" bIns="0" rtlCol="0" anchor="t"/>
          <a:lstStyle/>
          <a:p>
            <a:pPr marL="342900" indent="-342900">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Constructors and Destructors:</a:t>
            </a:r>
            <a:r>
              <a:rPr lang="en-US" sz="1750" kern="0" spc="-36" dirty="0">
                <a:solidFill>
                  <a:srgbClr val="272525"/>
                </a:solidFill>
                <a:latin typeface="Inter" pitchFamily="34" charset="0"/>
                <a:ea typeface="Inter" pitchFamily="34" charset="-122"/>
                <a:cs typeface="Inter" pitchFamily="34" charset="-120"/>
              </a:rPr>
              <a:t> Structures can have constructors, which are special methods that initialize the structure's members when it is created, and destructors, which are special methods that clean up resources when the structure is destroyed.</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75799" y="532686"/>
            <a:ext cx="6492716" cy="603409"/>
          </a:xfrm>
          <a:prstGeom prst="rect">
            <a:avLst/>
          </a:prstGeom>
          <a:noFill/>
          <a:ln/>
        </p:spPr>
        <p:txBody>
          <a:bodyPr wrap="none" lIns="0" tIns="0" rIns="0" bIns="0" rtlCol="0" anchor="t"/>
          <a:lstStyle/>
          <a:p>
            <a:pPr marL="0" indent="0">
              <a:lnSpc>
                <a:spcPts val="4750"/>
              </a:lnSpc>
              <a:buNone/>
            </a:pPr>
            <a:r>
              <a:rPr lang="en-US" sz="3800" b="1" kern="0" spc="-114" dirty="0">
                <a:solidFill>
                  <a:srgbClr val="000000"/>
                </a:solidFill>
                <a:latin typeface="Inter Bold" pitchFamily="34" charset="0"/>
                <a:ea typeface="Inter Bold" pitchFamily="34" charset="-122"/>
                <a:cs typeface="Inter Bold" pitchFamily="34" charset="-120"/>
              </a:rPr>
              <a:t>Example of Structures in C++</a:t>
            </a:r>
            <a:endParaRPr lang="en-US" sz="3800" dirty="0"/>
          </a:p>
        </p:txBody>
      </p:sp>
      <p:pic>
        <p:nvPicPr>
          <p:cNvPr id="3" name="Image 0" descr="preencoded.png"/>
          <p:cNvPicPr>
            <a:picLocks noChangeAspect="1"/>
          </p:cNvPicPr>
          <p:nvPr/>
        </p:nvPicPr>
        <p:blipFill>
          <a:blip r:embed="rId3"/>
          <a:stretch>
            <a:fillRect/>
          </a:stretch>
        </p:blipFill>
        <p:spPr>
          <a:xfrm>
            <a:off x="675799" y="1642824"/>
            <a:ext cx="8883253" cy="3429119"/>
          </a:xfrm>
          <a:prstGeom prst="rect">
            <a:avLst/>
          </a:prstGeom>
        </p:spPr>
      </p:pic>
      <p:sp>
        <p:nvSpPr>
          <p:cNvPr id="4" name="Text 1"/>
          <p:cNvSpPr/>
          <p:nvPr/>
        </p:nvSpPr>
        <p:spPr>
          <a:xfrm>
            <a:off x="11683246" y="1599367"/>
            <a:ext cx="2278856" cy="308967"/>
          </a:xfrm>
          <a:prstGeom prst="rect">
            <a:avLst/>
          </a:prstGeom>
          <a:noFill/>
          <a:ln/>
        </p:spPr>
        <p:txBody>
          <a:bodyPr wrap="none" lIns="0" tIns="0" rIns="0" bIns="0" rtlCol="0" anchor="t"/>
          <a:lstStyle/>
          <a:p>
            <a:pPr marL="0" indent="0">
              <a:lnSpc>
                <a:spcPts val="2400"/>
              </a:lnSpc>
              <a:buNone/>
            </a:pPr>
            <a:endParaRPr lang="en-US" sz="1500" dirty="0"/>
          </a:p>
        </p:txBody>
      </p:sp>
      <p:sp>
        <p:nvSpPr>
          <p:cNvPr id="5" name="Text 2"/>
          <p:cNvSpPr/>
          <p:nvPr/>
        </p:nvSpPr>
        <p:spPr>
          <a:xfrm>
            <a:off x="675799" y="5506283"/>
            <a:ext cx="13278803" cy="308967"/>
          </a:xfrm>
          <a:prstGeom prst="rect">
            <a:avLst/>
          </a:prstGeom>
          <a:noFill/>
          <a:ln/>
        </p:spPr>
        <p:txBody>
          <a:bodyPr wrap="none" lIns="0" tIns="0" rIns="0" bIns="0" rtlCol="0" anchor="t"/>
          <a:lstStyle/>
          <a:p>
            <a:pPr marL="0" indent="0">
              <a:lnSpc>
                <a:spcPts val="2400"/>
              </a:lnSpc>
              <a:buNone/>
            </a:pPr>
            <a:r>
              <a:rPr lang="en-US" sz="1500" kern="0" spc="-30" dirty="0">
                <a:solidFill>
                  <a:srgbClr val="272525"/>
                </a:solidFill>
                <a:latin typeface="Inter" pitchFamily="34" charset="0"/>
                <a:ea typeface="Inter" pitchFamily="34" charset="-122"/>
                <a:cs typeface="Inter" pitchFamily="34" charset="-120"/>
              </a:rPr>
              <a:t>Structures with Pointers</a:t>
            </a:r>
            <a:endParaRPr lang="en-US" sz="1500" dirty="0"/>
          </a:p>
        </p:txBody>
      </p:sp>
      <p:pic>
        <p:nvPicPr>
          <p:cNvPr id="6" name="Image 1" descr="preencoded.png"/>
          <p:cNvPicPr>
            <a:picLocks noChangeAspect="1"/>
          </p:cNvPicPr>
          <p:nvPr/>
        </p:nvPicPr>
        <p:blipFill>
          <a:blip r:embed="rId4"/>
          <a:stretch>
            <a:fillRect/>
          </a:stretch>
        </p:blipFill>
        <p:spPr>
          <a:xfrm>
            <a:off x="675799" y="6032421"/>
            <a:ext cx="8486299" cy="1138357"/>
          </a:xfrm>
          <a:prstGeom prst="rect">
            <a:avLst/>
          </a:prstGeom>
        </p:spPr>
      </p:pic>
      <p:sp>
        <p:nvSpPr>
          <p:cNvPr id="7" name="Text 3"/>
          <p:cNvSpPr/>
          <p:nvPr/>
        </p:nvSpPr>
        <p:spPr>
          <a:xfrm>
            <a:off x="675799" y="7387947"/>
            <a:ext cx="13278803" cy="308967"/>
          </a:xfrm>
          <a:prstGeom prst="rect">
            <a:avLst/>
          </a:prstGeom>
          <a:noFill/>
          <a:ln/>
        </p:spPr>
        <p:txBody>
          <a:bodyPr wrap="none" lIns="0" tIns="0" rIns="0" bIns="0" rtlCol="0" anchor="t"/>
          <a:lstStyle/>
          <a:p>
            <a:pPr marL="0" indent="0">
              <a:lnSpc>
                <a:spcPts val="2400"/>
              </a:lnSpc>
              <a:buNone/>
            </a:pP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52105" y="512326"/>
            <a:ext cx="4658082" cy="582216"/>
          </a:xfrm>
          <a:prstGeom prst="rect">
            <a:avLst/>
          </a:prstGeom>
          <a:noFill/>
          <a:ln/>
        </p:spPr>
        <p:txBody>
          <a:bodyPr wrap="none" lIns="0" tIns="0" rIns="0" bIns="0" rtlCol="0" anchor="t"/>
          <a:lstStyle/>
          <a:p>
            <a:pPr marL="0" indent="0">
              <a:lnSpc>
                <a:spcPts val="4550"/>
              </a:lnSpc>
              <a:buNone/>
            </a:pPr>
            <a:r>
              <a:rPr lang="en-US" sz="3650" b="1" kern="0" spc="-110" dirty="0">
                <a:solidFill>
                  <a:srgbClr val="000000"/>
                </a:solidFill>
                <a:latin typeface="Inter Bold" pitchFamily="34" charset="0"/>
                <a:ea typeface="Inter Bold" pitchFamily="34" charset="-122"/>
                <a:cs typeface="Inter Bold" pitchFamily="34" charset="-120"/>
              </a:rPr>
              <a:t>Example of struct</a:t>
            </a:r>
            <a:endParaRPr lang="en-US" sz="3650" dirty="0"/>
          </a:p>
        </p:txBody>
      </p:sp>
      <p:pic>
        <p:nvPicPr>
          <p:cNvPr id="3" name="Image 0" descr="preencoded.png"/>
          <p:cNvPicPr>
            <a:picLocks noChangeAspect="1"/>
          </p:cNvPicPr>
          <p:nvPr/>
        </p:nvPicPr>
        <p:blipFill>
          <a:blip r:embed="rId3"/>
          <a:stretch>
            <a:fillRect/>
          </a:stretch>
        </p:blipFill>
        <p:spPr>
          <a:xfrm>
            <a:off x="652105" y="1583531"/>
            <a:ext cx="6644878" cy="5985748"/>
          </a:xfrm>
          <a:prstGeom prst="rect">
            <a:avLst/>
          </a:prstGeom>
        </p:spPr>
      </p:pic>
      <p:sp>
        <p:nvSpPr>
          <p:cNvPr id="4" name="Text 1"/>
          <p:cNvSpPr/>
          <p:nvPr/>
        </p:nvSpPr>
        <p:spPr>
          <a:xfrm>
            <a:off x="9203769" y="1541621"/>
            <a:ext cx="4782026" cy="298133"/>
          </a:xfrm>
          <a:prstGeom prst="rect">
            <a:avLst/>
          </a:prstGeom>
          <a:noFill/>
          <a:ln/>
        </p:spPr>
        <p:txBody>
          <a:bodyPr wrap="none" lIns="0" tIns="0" rIns="0" bIns="0" rtlCol="0" anchor="t"/>
          <a:lstStyle/>
          <a:p>
            <a:pPr marL="0" indent="0">
              <a:lnSpc>
                <a:spcPts val="2300"/>
              </a:lnSpc>
              <a:buNone/>
            </a:pP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21118"/>
            <a:ext cx="5891213"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Understanding Pointer</a:t>
            </a:r>
            <a:endParaRPr lang="en-US" sz="4450" dirty="0"/>
          </a:p>
        </p:txBody>
      </p:sp>
      <p:sp>
        <p:nvSpPr>
          <p:cNvPr id="3" name="Text 1"/>
          <p:cNvSpPr/>
          <p:nvPr/>
        </p:nvSpPr>
        <p:spPr>
          <a:xfrm>
            <a:off x="793790" y="2483525"/>
            <a:ext cx="130428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In C++, a pointer is a variable that holds the memory address of another variable. This allows for indirect access and manipulation of the data stored at that location. Instead of holding a value directly, it </a:t>
            </a:r>
            <a:r>
              <a:rPr lang="en-US" sz="1750" b="1" kern="0" spc="-36" dirty="0">
                <a:solidFill>
                  <a:srgbClr val="272525"/>
                </a:solidFill>
                <a:latin typeface="Inter" pitchFamily="34" charset="0"/>
                <a:ea typeface="Inter" pitchFamily="34" charset="-122"/>
                <a:cs typeface="Inter" pitchFamily="34" charset="-120"/>
              </a:rPr>
              <a:t>"points"</a:t>
            </a:r>
            <a:r>
              <a:rPr lang="en-US" sz="1750" kern="0" spc="-36" dirty="0">
                <a:solidFill>
                  <a:srgbClr val="272525"/>
                </a:solidFill>
                <a:latin typeface="Inter" pitchFamily="34" charset="0"/>
                <a:ea typeface="Inter" pitchFamily="34" charset="-122"/>
                <a:cs typeface="Inter" pitchFamily="34" charset="-120"/>
              </a:rPr>
              <a:t> to a memory location.</a:t>
            </a:r>
            <a:endParaRPr lang="en-US" sz="1750" dirty="0"/>
          </a:p>
        </p:txBody>
      </p:sp>
      <p:sp>
        <p:nvSpPr>
          <p:cNvPr id="4" name="Text 2"/>
          <p:cNvSpPr/>
          <p:nvPr/>
        </p:nvSpPr>
        <p:spPr>
          <a:xfrm>
            <a:off x="793790" y="3464481"/>
            <a:ext cx="13042821" cy="741045"/>
          </a:xfrm>
          <a:prstGeom prst="rect">
            <a:avLst/>
          </a:prstGeom>
          <a:noFill/>
          <a:ln/>
        </p:spPr>
        <p:txBody>
          <a:bodyPr wrap="squar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Syntax:</a:t>
            </a:r>
            <a:r>
              <a:rPr lang="en-US" sz="1750" kern="0" spc="-36" dirty="0">
                <a:solidFill>
                  <a:srgbClr val="272525"/>
                </a:solidFill>
                <a:latin typeface="Inter" pitchFamily="34" charset="0"/>
                <a:ea typeface="Inter" pitchFamily="34" charset="-122"/>
                <a:cs typeface="Inter" pitchFamily="34" charset="-120"/>
              </a:rPr>
              <a:t> </a:t>
            </a:r>
            <a:r>
              <a:rPr lang="en-US" sz="1750" kern="0" spc="-36" dirty="0">
                <a:solidFill>
                  <a:srgbClr val="272525"/>
                </a:solidFill>
                <a:highlight>
                  <a:srgbClr val="DADBF1"/>
                </a:highlight>
                <a:latin typeface="Consolas" pitchFamily="34" charset="0"/>
                <a:ea typeface="Consolas" pitchFamily="34" charset="-122"/>
                <a:cs typeface="Consolas" pitchFamily="34" charset="-120"/>
              </a:rPr>
              <a:t>dataType *pointerName;</a:t>
            </a:r>
            <a:r>
              <a:rPr lang="en-US" sz="1750" kern="0" spc="-36" dirty="0">
                <a:solidFill>
                  <a:srgbClr val="272525"/>
                </a:solidFill>
                <a:latin typeface="Inter" pitchFamily="34" charset="0"/>
                <a:ea typeface="Inter" pitchFamily="34" charset="-122"/>
                <a:cs typeface="Inter" pitchFamily="34" charset="-120"/>
              </a:rPr>
              <a:t>
</a:t>
            </a:r>
            <a:r>
              <a:rPr lang="en-US" sz="1750" b="1" kern="0" spc="-36" dirty="0">
                <a:solidFill>
                  <a:srgbClr val="272525"/>
                </a:solidFill>
                <a:latin typeface="Inter" pitchFamily="34" charset="0"/>
                <a:ea typeface="Inter" pitchFamily="34" charset="-122"/>
                <a:cs typeface="Inter" pitchFamily="34" charset="-120"/>
              </a:rPr>
              <a:t>Example:</a:t>
            </a:r>
            <a:r>
              <a:rPr lang="en-US" sz="1750" kern="0" spc="-36" dirty="0">
                <a:solidFill>
                  <a:srgbClr val="272525"/>
                </a:solidFill>
                <a:latin typeface="Inter" pitchFamily="34" charset="0"/>
                <a:ea typeface="Inter" pitchFamily="34" charset="-122"/>
                <a:cs typeface="Inter" pitchFamily="34" charset="-120"/>
              </a:rPr>
              <a:t> </a:t>
            </a:r>
            <a:r>
              <a:rPr lang="en-US" sz="1750" kern="0" spc="-36" dirty="0">
                <a:solidFill>
                  <a:srgbClr val="272525"/>
                </a:solidFill>
                <a:highlight>
                  <a:srgbClr val="DADBF1"/>
                </a:highlight>
                <a:latin typeface="Consolas" pitchFamily="34" charset="0"/>
                <a:ea typeface="Consolas" pitchFamily="34" charset="-122"/>
                <a:cs typeface="Consolas" pitchFamily="34" charset="-120"/>
              </a:rPr>
              <a:t>int *ptr;</a:t>
            </a:r>
            <a:r>
              <a:rPr lang="en-US" sz="1750" kern="0" spc="-36" dirty="0">
                <a:solidFill>
                  <a:srgbClr val="272525"/>
                </a:solidFill>
                <a:latin typeface="Inter" pitchFamily="34" charset="0"/>
                <a:ea typeface="Inter" pitchFamily="34" charset="-122"/>
                <a:cs typeface="Inter" pitchFamily="34" charset="-120"/>
              </a:rPr>
              <a:t> (Here, </a:t>
            </a:r>
            <a:r>
              <a:rPr lang="en-US" sz="1750" kern="0" spc="-36" dirty="0">
                <a:solidFill>
                  <a:srgbClr val="272525"/>
                </a:solidFill>
                <a:highlight>
                  <a:srgbClr val="DADBF1"/>
                </a:highlight>
                <a:latin typeface="Consolas" pitchFamily="34" charset="0"/>
                <a:ea typeface="Consolas" pitchFamily="34" charset="-122"/>
                <a:cs typeface="Consolas" pitchFamily="34" charset="-120"/>
              </a:rPr>
              <a:t>ptr</a:t>
            </a:r>
            <a:r>
              <a:rPr lang="en-US" sz="1750" kern="0" spc="-36" dirty="0">
                <a:solidFill>
                  <a:srgbClr val="272525"/>
                </a:solidFill>
                <a:latin typeface="Inter" pitchFamily="34" charset="0"/>
                <a:ea typeface="Inter" pitchFamily="34" charset="-122"/>
                <a:cs typeface="Inter" pitchFamily="34" charset="-120"/>
              </a:rPr>
              <a:t> is a pointer variable that can store the address of an integer.)</a:t>
            </a:r>
            <a:endParaRPr lang="en-US" sz="1750" dirty="0"/>
          </a:p>
        </p:txBody>
      </p:sp>
      <p:sp>
        <p:nvSpPr>
          <p:cNvPr id="5" name="Text 3"/>
          <p:cNvSpPr/>
          <p:nvPr/>
        </p:nvSpPr>
        <p:spPr>
          <a:xfrm>
            <a:off x="793790" y="4460677"/>
            <a:ext cx="13042821" cy="1096328"/>
          </a:xfrm>
          <a:prstGeom prst="rect">
            <a:avLst/>
          </a:prstGeom>
          <a:noFill/>
          <a:ln/>
        </p:spPr>
        <p:txBody>
          <a:bodyPr wrap="squar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Initialization:</a:t>
            </a:r>
            <a:r>
              <a:rPr lang="en-US" sz="1750" kern="0" spc="-36" dirty="0">
                <a:solidFill>
                  <a:srgbClr val="272525"/>
                </a:solidFill>
                <a:latin typeface="Inter" pitchFamily="34" charset="0"/>
                <a:ea typeface="Inter" pitchFamily="34" charset="-122"/>
                <a:cs typeface="Inter" pitchFamily="34" charset="-120"/>
              </a:rPr>
              <a:t> Before using a pointer, it must be initialized to point to a valid memory address. This can be done using the address-of operator (&amp;).
</a:t>
            </a:r>
            <a:r>
              <a:rPr lang="en-US" sz="1750" b="1" kern="0" spc="-36" dirty="0">
                <a:solidFill>
                  <a:srgbClr val="272525"/>
                </a:solidFill>
                <a:latin typeface="Inter" pitchFamily="34" charset="0"/>
                <a:ea typeface="Inter" pitchFamily="34" charset="-122"/>
                <a:cs typeface="Inter" pitchFamily="34" charset="-120"/>
              </a:rPr>
              <a:t>Example:</a:t>
            </a:r>
            <a:r>
              <a:rPr lang="en-US" sz="1750" kern="0" spc="-36" dirty="0">
                <a:solidFill>
                  <a:srgbClr val="272525"/>
                </a:solidFill>
                <a:latin typeface="Inter" pitchFamily="34" charset="0"/>
                <a:ea typeface="Inter" pitchFamily="34" charset="-122"/>
                <a:cs typeface="Inter" pitchFamily="34" charset="-120"/>
              </a:rPr>
              <a:t> </a:t>
            </a:r>
            <a:r>
              <a:rPr lang="en-US" sz="1750" kern="0" spc="-36" dirty="0">
                <a:solidFill>
                  <a:srgbClr val="272525"/>
                </a:solidFill>
                <a:highlight>
                  <a:srgbClr val="DADBF1"/>
                </a:highlight>
                <a:latin typeface="Consolas" pitchFamily="34" charset="0"/>
                <a:ea typeface="Consolas" pitchFamily="34" charset="-122"/>
                <a:cs typeface="Consolas" pitchFamily="34" charset="-120"/>
              </a:rPr>
              <a:t>int num = 10; int *ptr = &amp;num;</a:t>
            </a:r>
            <a:r>
              <a:rPr lang="en-US" sz="1750" kern="0" spc="-36" dirty="0">
                <a:solidFill>
                  <a:srgbClr val="272525"/>
                </a:solidFill>
                <a:latin typeface="Inter" pitchFamily="34" charset="0"/>
                <a:ea typeface="Inter" pitchFamily="34" charset="-122"/>
                <a:cs typeface="Inter" pitchFamily="34" charset="-120"/>
              </a:rPr>
              <a:t> (</a:t>
            </a:r>
            <a:r>
              <a:rPr lang="en-US" sz="1750" kern="0" spc="-36" dirty="0">
                <a:solidFill>
                  <a:srgbClr val="272525"/>
                </a:solidFill>
                <a:highlight>
                  <a:srgbClr val="DADBF1"/>
                </a:highlight>
                <a:latin typeface="Consolas" pitchFamily="34" charset="0"/>
                <a:ea typeface="Consolas" pitchFamily="34" charset="-122"/>
                <a:cs typeface="Consolas" pitchFamily="34" charset="-120"/>
              </a:rPr>
              <a:t>ptr</a:t>
            </a:r>
            <a:r>
              <a:rPr lang="en-US" sz="1750" kern="0" spc="-36" dirty="0">
                <a:solidFill>
                  <a:srgbClr val="272525"/>
                </a:solidFill>
                <a:latin typeface="Inter" pitchFamily="34" charset="0"/>
                <a:ea typeface="Inter" pitchFamily="34" charset="-122"/>
                <a:cs typeface="Inter" pitchFamily="34" charset="-120"/>
              </a:rPr>
              <a:t> now holds the address of </a:t>
            </a:r>
            <a:r>
              <a:rPr lang="en-US" sz="1750" kern="0" spc="-36" dirty="0">
                <a:solidFill>
                  <a:srgbClr val="272525"/>
                </a:solidFill>
                <a:highlight>
                  <a:srgbClr val="DADBF1"/>
                </a:highlight>
                <a:latin typeface="Consolas" pitchFamily="34" charset="0"/>
                <a:ea typeface="Consolas" pitchFamily="34" charset="-122"/>
                <a:cs typeface="Consolas" pitchFamily="34" charset="-120"/>
              </a:rPr>
              <a:t>num</a:t>
            </a:r>
            <a:r>
              <a:rPr lang="en-US" sz="1750" kern="0" spc="-36" dirty="0">
                <a:solidFill>
                  <a:srgbClr val="272525"/>
                </a:solidFill>
                <a:latin typeface="Inter" pitchFamily="34" charset="0"/>
                <a:ea typeface="Inter" pitchFamily="34" charset="-122"/>
                <a:cs typeface="Inter" pitchFamily="34" charset="-120"/>
              </a:rPr>
              <a:t>)</a:t>
            </a:r>
            <a:endParaRPr lang="en-US" sz="1750" dirty="0"/>
          </a:p>
        </p:txBody>
      </p:sp>
      <p:sp>
        <p:nvSpPr>
          <p:cNvPr id="6" name="Text 4"/>
          <p:cNvSpPr/>
          <p:nvPr/>
        </p:nvSpPr>
        <p:spPr>
          <a:xfrm>
            <a:off x="793790" y="5812155"/>
            <a:ext cx="13042821" cy="1096328"/>
          </a:xfrm>
          <a:prstGeom prst="rect">
            <a:avLst/>
          </a:prstGeom>
          <a:noFill/>
          <a:ln/>
        </p:spPr>
        <p:txBody>
          <a:bodyPr wrap="squar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Dereferencing:</a:t>
            </a:r>
            <a:r>
              <a:rPr lang="en-US" sz="1750" kern="0" spc="-36" dirty="0">
                <a:solidFill>
                  <a:srgbClr val="272525"/>
                </a:solidFill>
                <a:latin typeface="Inter" pitchFamily="34" charset="0"/>
                <a:ea typeface="Inter" pitchFamily="34" charset="-122"/>
                <a:cs typeface="Inter" pitchFamily="34" charset="-120"/>
              </a:rPr>
              <a:t> To access the value stored at the memory location pointed to by a pointer, the dereference operator (*) is used.
</a:t>
            </a:r>
            <a:r>
              <a:rPr lang="en-US" sz="1750" b="1" kern="0" spc="-36" dirty="0">
                <a:solidFill>
                  <a:srgbClr val="272525"/>
                </a:solidFill>
                <a:latin typeface="Inter" pitchFamily="34" charset="0"/>
                <a:ea typeface="Inter" pitchFamily="34" charset="-122"/>
                <a:cs typeface="Inter" pitchFamily="34" charset="-120"/>
              </a:rPr>
              <a:t>Example:</a:t>
            </a:r>
            <a:r>
              <a:rPr lang="en-US" sz="1750" kern="0" spc="-36" dirty="0">
                <a:solidFill>
                  <a:srgbClr val="272525"/>
                </a:solidFill>
                <a:latin typeface="Inter" pitchFamily="34" charset="0"/>
                <a:ea typeface="Inter" pitchFamily="34" charset="-122"/>
                <a:cs typeface="Inter" pitchFamily="34" charset="-120"/>
              </a:rPr>
              <a:t> </a:t>
            </a:r>
            <a:r>
              <a:rPr lang="en-US" sz="1750" kern="0" spc="-36" dirty="0">
                <a:solidFill>
                  <a:srgbClr val="272525"/>
                </a:solidFill>
                <a:highlight>
                  <a:srgbClr val="DADBF1"/>
                </a:highlight>
                <a:latin typeface="Consolas" pitchFamily="34" charset="0"/>
                <a:ea typeface="Consolas" pitchFamily="34" charset="-122"/>
                <a:cs typeface="Consolas" pitchFamily="34" charset="-120"/>
              </a:rPr>
              <a:t>cout &lt;&lt; *ptr;</a:t>
            </a:r>
            <a:r>
              <a:rPr lang="en-US" sz="1750" kern="0" spc="-36" dirty="0">
                <a:solidFill>
                  <a:srgbClr val="272525"/>
                </a:solidFill>
                <a:latin typeface="Inter" pitchFamily="34" charset="0"/>
                <a:ea typeface="Inter" pitchFamily="34" charset="-122"/>
                <a:cs typeface="Inter" pitchFamily="34" charset="-120"/>
              </a:rPr>
              <a:t> (This will output the value of </a:t>
            </a:r>
            <a:r>
              <a:rPr lang="en-US" sz="1750" kern="0" spc="-36" dirty="0">
                <a:solidFill>
                  <a:srgbClr val="272525"/>
                </a:solidFill>
                <a:highlight>
                  <a:srgbClr val="DADBF1"/>
                </a:highlight>
                <a:latin typeface="Consolas" pitchFamily="34" charset="0"/>
                <a:ea typeface="Consolas" pitchFamily="34" charset="-122"/>
                <a:cs typeface="Consolas" pitchFamily="34" charset="-120"/>
              </a:rPr>
              <a:t>num</a:t>
            </a:r>
            <a:r>
              <a:rPr lang="en-US" sz="1750" kern="0" spc="-36" dirty="0">
                <a:solidFill>
                  <a:srgbClr val="272525"/>
                </a:solidFill>
                <a:latin typeface="Inter" pitchFamily="34" charset="0"/>
                <a:ea typeface="Inter" pitchFamily="34" charset="-122"/>
                <a:cs typeface="Inter" pitchFamily="34" charset="-120"/>
              </a:rPr>
              <a:t>, which is 10)</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41045" y="747593"/>
            <a:ext cx="8433435" cy="661630"/>
          </a:xfrm>
          <a:prstGeom prst="rect">
            <a:avLst/>
          </a:prstGeom>
          <a:noFill/>
          <a:ln/>
        </p:spPr>
        <p:txBody>
          <a:bodyPr wrap="none" lIns="0" tIns="0" rIns="0" bIns="0" rtlCol="0" anchor="t"/>
          <a:lstStyle/>
          <a:p>
            <a:pPr marL="0" indent="0">
              <a:lnSpc>
                <a:spcPts val="5200"/>
              </a:lnSpc>
              <a:buNone/>
            </a:pPr>
            <a:r>
              <a:rPr lang="en-US" sz="4150" b="1" kern="0" spc="-125" dirty="0">
                <a:solidFill>
                  <a:srgbClr val="000000"/>
                </a:solidFill>
                <a:latin typeface="Inter Bold" pitchFamily="34" charset="0"/>
                <a:ea typeface="Inter Bold" pitchFamily="34" charset="-122"/>
                <a:cs typeface="Inter Bold" pitchFamily="34" charset="-120"/>
              </a:rPr>
              <a:t>Structures Enhanced with Pointers</a:t>
            </a:r>
            <a:endParaRPr lang="en-US" sz="4150" dirty="0"/>
          </a:p>
        </p:txBody>
      </p:sp>
      <p:sp>
        <p:nvSpPr>
          <p:cNvPr id="3" name="Shape 1"/>
          <p:cNvSpPr/>
          <p:nvPr/>
        </p:nvSpPr>
        <p:spPr>
          <a:xfrm>
            <a:off x="741045" y="2070735"/>
            <a:ext cx="476369" cy="476369"/>
          </a:xfrm>
          <a:prstGeom prst="roundRect">
            <a:avLst>
              <a:gd name="adj" fmla="val 18668"/>
            </a:avLst>
          </a:prstGeom>
          <a:solidFill>
            <a:srgbClr val="DADBF1"/>
          </a:solidFill>
          <a:ln w="7620">
            <a:solidFill>
              <a:srgbClr val="C0C1D7"/>
            </a:solidFill>
            <a:prstDash val="solid"/>
          </a:ln>
        </p:spPr>
        <p:txBody>
          <a:bodyPr/>
          <a:lstStyle/>
          <a:p>
            <a:endParaRPr lang="en-US"/>
          </a:p>
        </p:txBody>
      </p:sp>
      <p:sp>
        <p:nvSpPr>
          <p:cNvPr id="4" name="Text 2"/>
          <p:cNvSpPr/>
          <p:nvPr/>
        </p:nvSpPr>
        <p:spPr>
          <a:xfrm>
            <a:off x="915472" y="2150150"/>
            <a:ext cx="127397" cy="317540"/>
          </a:xfrm>
          <a:prstGeom prst="rect">
            <a:avLst/>
          </a:prstGeom>
          <a:noFill/>
          <a:ln/>
        </p:spPr>
        <p:txBody>
          <a:bodyPr wrap="none" lIns="0" tIns="0" rIns="0" bIns="0" rtlCol="0" anchor="t"/>
          <a:lstStyle/>
          <a:p>
            <a:pPr marL="0" indent="0" algn="ctr">
              <a:lnSpc>
                <a:spcPts val="2500"/>
              </a:lnSpc>
              <a:buNone/>
            </a:pPr>
            <a:r>
              <a:rPr lang="en-US" sz="2500" b="1" kern="0" spc="-75" dirty="0">
                <a:solidFill>
                  <a:srgbClr val="272525"/>
                </a:solidFill>
                <a:latin typeface="Inter Bold" pitchFamily="34" charset="0"/>
                <a:ea typeface="Inter Bold" pitchFamily="34" charset="-122"/>
                <a:cs typeface="Inter Bold" pitchFamily="34" charset="-120"/>
              </a:rPr>
              <a:t>1</a:t>
            </a:r>
            <a:endParaRPr lang="en-US" sz="2500" dirty="0"/>
          </a:p>
        </p:txBody>
      </p:sp>
      <p:sp>
        <p:nvSpPr>
          <p:cNvPr id="5" name="Text 3"/>
          <p:cNvSpPr/>
          <p:nvPr/>
        </p:nvSpPr>
        <p:spPr>
          <a:xfrm>
            <a:off x="1429107" y="2070735"/>
            <a:ext cx="3043357" cy="330756"/>
          </a:xfrm>
          <a:prstGeom prst="rect">
            <a:avLst/>
          </a:prstGeom>
          <a:noFill/>
          <a:ln/>
        </p:spPr>
        <p:txBody>
          <a:bodyPr wrap="none" lIns="0" tIns="0" rIns="0" bIns="0" rtlCol="0" anchor="t"/>
          <a:lstStyle/>
          <a:p>
            <a:pPr marL="0" indent="0">
              <a:lnSpc>
                <a:spcPts val="2600"/>
              </a:lnSpc>
              <a:buNone/>
            </a:pPr>
            <a:r>
              <a:rPr lang="en-US" sz="2050" b="1" kern="0" spc="-63" dirty="0">
                <a:solidFill>
                  <a:srgbClr val="272525"/>
                </a:solidFill>
                <a:latin typeface="Inter Bold" pitchFamily="34" charset="0"/>
                <a:ea typeface="Inter Bold" pitchFamily="34" charset="-122"/>
                <a:cs typeface="Inter Bold" pitchFamily="34" charset="-120"/>
              </a:rPr>
              <a:t>Dynamic Data Structures</a:t>
            </a:r>
            <a:endParaRPr lang="en-US" sz="2050" dirty="0"/>
          </a:p>
        </p:txBody>
      </p:sp>
      <p:sp>
        <p:nvSpPr>
          <p:cNvPr id="6" name="Text 4"/>
          <p:cNvSpPr/>
          <p:nvPr/>
        </p:nvSpPr>
        <p:spPr>
          <a:xfrm>
            <a:off x="1429107" y="2528411"/>
            <a:ext cx="3553539" cy="1015841"/>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Pointers let structures create dynamic data structures. Linked lists and trees use these structures.</a:t>
            </a:r>
            <a:endParaRPr lang="en-US" sz="1650" dirty="0"/>
          </a:p>
        </p:txBody>
      </p:sp>
      <p:sp>
        <p:nvSpPr>
          <p:cNvPr id="7" name="Shape 5"/>
          <p:cNvSpPr/>
          <p:nvPr/>
        </p:nvSpPr>
        <p:spPr>
          <a:xfrm>
            <a:off x="5194340" y="2070735"/>
            <a:ext cx="476369" cy="476369"/>
          </a:xfrm>
          <a:prstGeom prst="roundRect">
            <a:avLst>
              <a:gd name="adj" fmla="val 18668"/>
            </a:avLst>
          </a:prstGeom>
          <a:solidFill>
            <a:srgbClr val="DADBF1"/>
          </a:solidFill>
          <a:ln w="7620">
            <a:solidFill>
              <a:srgbClr val="C0C1D7"/>
            </a:solidFill>
            <a:prstDash val="solid"/>
          </a:ln>
        </p:spPr>
        <p:txBody>
          <a:bodyPr/>
          <a:lstStyle/>
          <a:p>
            <a:endParaRPr lang="en-US"/>
          </a:p>
        </p:txBody>
      </p:sp>
      <p:sp>
        <p:nvSpPr>
          <p:cNvPr id="8" name="Text 6"/>
          <p:cNvSpPr/>
          <p:nvPr/>
        </p:nvSpPr>
        <p:spPr>
          <a:xfrm>
            <a:off x="5337334" y="2150150"/>
            <a:ext cx="190262" cy="317540"/>
          </a:xfrm>
          <a:prstGeom prst="rect">
            <a:avLst/>
          </a:prstGeom>
          <a:noFill/>
          <a:ln/>
        </p:spPr>
        <p:txBody>
          <a:bodyPr wrap="none" lIns="0" tIns="0" rIns="0" bIns="0" rtlCol="0" anchor="t"/>
          <a:lstStyle/>
          <a:p>
            <a:pPr marL="0" indent="0" algn="ctr">
              <a:lnSpc>
                <a:spcPts val="2500"/>
              </a:lnSpc>
              <a:buNone/>
            </a:pPr>
            <a:r>
              <a:rPr lang="en-US" sz="2500" b="1" kern="0" spc="-75" dirty="0">
                <a:solidFill>
                  <a:srgbClr val="272525"/>
                </a:solidFill>
                <a:latin typeface="Inter Bold" pitchFamily="34" charset="0"/>
                <a:ea typeface="Inter Bold" pitchFamily="34" charset="-122"/>
                <a:cs typeface="Inter Bold" pitchFamily="34" charset="-120"/>
              </a:rPr>
              <a:t>2</a:t>
            </a:r>
            <a:endParaRPr lang="en-US" sz="2500" dirty="0"/>
          </a:p>
        </p:txBody>
      </p:sp>
      <p:sp>
        <p:nvSpPr>
          <p:cNvPr id="9" name="Text 7"/>
          <p:cNvSpPr/>
          <p:nvPr/>
        </p:nvSpPr>
        <p:spPr>
          <a:xfrm>
            <a:off x="5882402" y="2070735"/>
            <a:ext cx="2646640" cy="330756"/>
          </a:xfrm>
          <a:prstGeom prst="rect">
            <a:avLst/>
          </a:prstGeom>
          <a:noFill/>
          <a:ln/>
        </p:spPr>
        <p:txBody>
          <a:bodyPr wrap="none" lIns="0" tIns="0" rIns="0" bIns="0" rtlCol="0" anchor="t"/>
          <a:lstStyle/>
          <a:p>
            <a:pPr marL="0" indent="0">
              <a:lnSpc>
                <a:spcPts val="2600"/>
              </a:lnSpc>
              <a:buNone/>
            </a:pPr>
            <a:r>
              <a:rPr lang="en-US" sz="2050" b="1" kern="0" spc="-63" dirty="0">
                <a:solidFill>
                  <a:srgbClr val="272525"/>
                </a:solidFill>
                <a:latin typeface="Inter Bold" pitchFamily="34" charset="0"/>
                <a:ea typeface="Inter Bold" pitchFamily="34" charset="-122"/>
                <a:cs typeface="Inter Bold" pitchFamily="34" charset="-120"/>
              </a:rPr>
              <a:t>Efficient Memory Use</a:t>
            </a:r>
            <a:endParaRPr lang="en-US" sz="2050" dirty="0"/>
          </a:p>
        </p:txBody>
      </p:sp>
      <p:sp>
        <p:nvSpPr>
          <p:cNvPr id="10" name="Text 8"/>
          <p:cNvSpPr/>
          <p:nvPr/>
        </p:nvSpPr>
        <p:spPr>
          <a:xfrm>
            <a:off x="5882402" y="2528411"/>
            <a:ext cx="3553539" cy="1015841"/>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Pointers help manage memory. They allocate only what is needed, saving space.</a:t>
            </a:r>
            <a:endParaRPr lang="en-US" sz="1650" dirty="0"/>
          </a:p>
        </p:txBody>
      </p:sp>
      <p:sp>
        <p:nvSpPr>
          <p:cNvPr id="11" name="Shape 9"/>
          <p:cNvSpPr/>
          <p:nvPr/>
        </p:nvSpPr>
        <p:spPr>
          <a:xfrm>
            <a:off x="9647634" y="2070735"/>
            <a:ext cx="476369" cy="476369"/>
          </a:xfrm>
          <a:prstGeom prst="roundRect">
            <a:avLst>
              <a:gd name="adj" fmla="val 18668"/>
            </a:avLst>
          </a:prstGeom>
          <a:solidFill>
            <a:srgbClr val="DADBF1"/>
          </a:solidFill>
          <a:ln w="7620">
            <a:solidFill>
              <a:srgbClr val="C0C1D7"/>
            </a:solidFill>
            <a:prstDash val="solid"/>
          </a:ln>
        </p:spPr>
        <p:txBody>
          <a:bodyPr/>
          <a:lstStyle/>
          <a:p>
            <a:endParaRPr lang="en-US"/>
          </a:p>
        </p:txBody>
      </p:sp>
      <p:sp>
        <p:nvSpPr>
          <p:cNvPr id="12" name="Text 10"/>
          <p:cNvSpPr/>
          <p:nvPr/>
        </p:nvSpPr>
        <p:spPr>
          <a:xfrm>
            <a:off x="9788128" y="2150150"/>
            <a:ext cx="195382" cy="317540"/>
          </a:xfrm>
          <a:prstGeom prst="rect">
            <a:avLst/>
          </a:prstGeom>
          <a:noFill/>
          <a:ln/>
        </p:spPr>
        <p:txBody>
          <a:bodyPr wrap="none" lIns="0" tIns="0" rIns="0" bIns="0" rtlCol="0" anchor="t"/>
          <a:lstStyle/>
          <a:p>
            <a:pPr marL="0" indent="0" algn="ctr">
              <a:lnSpc>
                <a:spcPts val="2500"/>
              </a:lnSpc>
              <a:buNone/>
            </a:pPr>
            <a:r>
              <a:rPr lang="en-US" sz="2500" b="1" kern="0" spc="-75" dirty="0">
                <a:solidFill>
                  <a:srgbClr val="272525"/>
                </a:solidFill>
                <a:latin typeface="Inter Bold" pitchFamily="34" charset="0"/>
                <a:ea typeface="Inter Bold" pitchFamily="34" charset="-122"/>
                <a:cs typeface="Inter Bold" pitchFamily="34" charset="-120"/>
              </a:rPr>
              <a:t>3</a:t>
            </a:r>
            <a:endParaRPr lang="en-US" sz="2500" dirty="0"/>
          </a:p>
        </p:txBody>
      </p:sp>
      <p:sp>
        <p:nvSpPr>
          <p:cNvPr id="13" name="Text 11"/>
          <p:cNvSpPr/>
          <p:nvPr/>
        </p:nvSpPr>
        <p:spPr>
          <a:xfrm>
            <a:off x="10335697" y="2070735"/>
            <a:ext cx="2787968" cy="330756"/>
          </a:xfrm>
          <a:prstGeom prst="rect">
            <a:avLst/>
          </a:prstGeom>
          <a:noFill/>
          <a:ln/>
        </p:spPr>
        <p:txBody>
          <a:bodyPr wrap="none" lIns="0" tIns="0" rIns="0" bIns="0" rtlCol="0" anchor="t"/>
          <a:lstStyle/>
          <a:p>
            <a:pPr marL="0" indent="0">
              <a:lnSpc>
                <a:spcPts val="2600"/>
              </a:lnSpc>
              <a:buNone/>
            </a:pPr>
            <a:r>
              <a:rPr lang="en-US" sz="2050" b="1" kern="0" spc="-63" dirty="0">
                <a:solidFill>
                  <a:srgbClr val="272525"/>
                </a:solidFill>
                <a:latin typeface="Inter Bold" pitchFamily="34" charset="0"/>
                <a:ea typeface="Inter Bold" pitchFamily="34" charset="-122"/>
                <a:cs typeface="Inter Bold" pitchFamily="34" charset="-120"/>
              </a:rPr>
              <a:t>Complex Relationships</a:t>
            </a:r>
            <a:endParaRPr lang="en-US" sz="2050" dirty="0"/>
          </a:p>
        </p:txBody>
      </p:sp>
      <p:sp>
        <p:nvSpPr>
          <p:cNvPr id="14" name="Text 12"/>
          <p:cNvSpPr/>
          <p:nvPr/>
        </p:nvSpPr>
        <p:spPr>
          <a:xfrm>
            <a:off x="10335697" y="2528411"/>
            <a:ext cx="3553539" cy="677228"/>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Pointers link structures. This makes complex data relationships possible.</a:t>
            </a:r>
            <a:endParaRPr lang="en-US" sz="1650" dirty="0"/>
          </a:p>
        </p:txBody>
      </p:sp>
      <p:sp>
        <p:nvSpPr>
          <p:cNvPr id="15" name="Shape 13"/>
          <p:cNvSpPr/>
          <p:nvPr/>
        </p:nvSpPr>
        <p:spPr>
          <a:xfrm>
            <a:off x="741045" y="3782378"/>
            <a:ext cx="13148310" cy="3699510"/>
          </a:xfrm>
          <a:prstGeom prst="roundRect">
            <a:avLst>
              <a:gd name="adj" fmla="val 2404"/>
            </a:avLst>
          </a:prstGeom>
          <a:noFill/>
          <a:ln w="7620">
            <a:solidFill>
              <a:srgbClr val="000000">
                <a:alpha val="8000"/>
              </a:srgbClr>
            </a:solidFill>
            <a:prstDash val="solid"/>
          </a:ln>
        </p:spPr>
        <p:txBody>
          <a:bodyPr/>
          <a:lstStyle/>
          <a:p>
            <a:endParaRPr lang="en-US"/>
          </a:p>
        </p:txBody>
      </p:sp>
      <p:sp>
        <p:nvSpPr>
          <p:cNvPr id="16" name="Shape 14"/>
          <p:cNvSpPr/>
          <p:nvPr/>
        </p:nvSpPr>
        <p:spPr>
          <a:xfrm>
            <a:off x="748665" y="3789998"/>
            <a:ext cx="13133070" cy="607695"/>
          </a:xfrm>
          <a:prstGeom prst="rect">
            <a:avLst/>
          </a:prstGeom>
          <a:solidFill>
            <a:srgbClr val="FFFFFF">
              <a:alpha val="4000"/>
            </a:srgbClr>
          </a:solidFill>
          <a:ln/>
        </p:spPr>
        <p:txBody>
          <a:bodyPr/>
          <a:lstStyle/>
          <a:p>
            <a:endParaRPr lang="en-US"/>
          </a:p>
        </p:txBody>
      </p:sp>
      <p:sp>
        <p:nvSpPr>
          <p:cNvPr id="17" name="Text 15"/>
          <p:cNvSpPr/>
          <p:nvPr/>
        </p:nvSpPr>
        <p:spPr>
          <a:xfrm>
            <a:off x="960358" y="3924538"/>
            <a:ext cx="6139339" cy="33861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Feature</a:t>
            </a:r>
            <a:endParaRPr lang="en-US" sz="1650" dirty="0"/>
          </a:p>
        </p:txBody>
      </p:sp>
      <p:sp>
        <p:nvSpPr>
          <p:cNvPr id="18" name="Text 16"/>
          <p:cNvSpPr/>
          <p:nvPr/>
        </p:nvSpPr>
        <p:spPr>
          <a:xfrm>
            <a:off x="7530703" y="3924538"/>
            <a:ext cx="6139339" cy="33861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Example</a:t>
            </a:r>
            <a:endParaRPr lang="en-US" sz="1650" dirty="0"/>
          </a:p>
        </p:txBody>
      </p:sp>
      <p:sp>
        <p:nvSpPr>
          <p:cNvPr id="19" name="Shape 17"/>
          <p:cNvSpPr/>
          <p:nvPr/>
        </p:nvSpPr>
        <p:spPr>
          <a:xfrm>
            <a:off x="748665" y="4397693"/>
            <a:ext cx="13133070" cy="615315"/>
          </a:xfrm>
          <a:prstGeom prst="rect">
            <a:avLst/>
          </a:prstGeom>
          <a:solidFill>
            <a:srgbClr val="000000">
              <a:alpha val="4000"/>
            </a:srgbClr>
          </a:solidFill>
          <a:ln/>
        </p:spPr>
        <p:txBody>
          <a:bodyPr/>
          <a:lstStyle/>
          <a:p>
            <a:endParaRPr lang="en-US"/>
          </a:p>
        </p:txBody>
      </p:sp>
      <p:sp>
        <p:nvSpPr>
          <p:cNvPr id="20" name="Text 18"/>
          <p:cNvSpPr/>
          <p:nvPr/>
        </p:nvSpPr>
        <p:spPr>
          <a:xfrm>
            <a:off x="960358" y="4532233"/>
            <a:ext cx="6139339" cy="33861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Pointer to Structure</a:t>
            </a:r>
            <a:endParaRPr lang="en-US" sz="1650" dirty="0"/>
          </a:p>
        </p:txBody>
      </p:sp>
      <p:sp>
        <p:nvSpPr>
          <p:cNvPr id="21" name="Text 19"/>
          <p:cNvSpPr/>
          <p:nvPr/>
        </p:nvSpPr>
        <p:spPr>
          <a:xfrm>
            <a:off x="7530703" y="4532233"/>
            <a:ext cx="6139339" cy="34623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highlight>
                  <a:srgbClr val="DADBF1"/>
                </a:highlight>
                <a:latin typeface="Consolas" pitchFamily="34" charset="0"/>
                <a:ea typeface="Consolas" pitchFamily="34" charset="-122"/>
                <a:cs typeface="Consolas" pitchFamily="34" charset="-120"/>
              </a:rPr>
              <a:t>Student *ptr = &amp;s1;</a:t>
            </a:r>
            <a:endParaRPr lang="en-US" sz="1650" dirty="0"/>
          </a:p>
        </p:txBody>
      </p:sp>
      <p:sp>
        <p:nvSpPr>
          <p:cNvPr id="22" name="Shape 20"/>
          <p:cNvSpPr/>
          <p:nvPr/>
        </p:nvSpPr>
        <p:spPr>
          <a:xfrm>
            <a:off x="748665" y="5013008"/>
            <a:ext cx="13133070" cy="615315"/>
          </a:xfrm>
          <a:prstGeom prst="rect">
            <a:avLst/>
          </a:prstGeom>
          <a:solidFill>
            <a:srgbClr val="FFFFFF">
              <a:alpha val="4000"/>
            </a:srgbClr>
          </a:solidFill>
          <a:ln/>
        </p:spPr>
        <p:txBody>
          <a:bodyPr/>
          <a:lstStyle/>
          <a:p>
            <a:endParaRPr lang="en-US"/>
          </a:p>
        </p:txBody>
      </p:sp>
      <p:sp>
        <p:nvSpPr>
          <p:cNvPr id="23" name="Text 21"/>
          <p:cNvSpPr/>
          <p:nvPr/>
        </p:nvSpPr>
        <p:spPr>
          <a:xfrm>
            <a:off x="960358" y="5147548"/>
            <a:ext cx="6139339" cy="33861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Access Members with Pointer</a:t>
            </a:r>
            <a:endParaRPr lang="en-US" sz="1650" dirty="0"/>
          </a:p>
        </p:txBody>
      </p:sp>
      <p:sp>
        <p:nvSpPr>
          <p:cNvPr id="24" name="Text 22"/>
          <p:cNvSpPr/>
          <p:nvPr/>
        </p:nvSpPr>
        <p:spPr>
          <a:xfrm>
            <a:off x="7530703" y="5147548"/>
            <a:ext cx="6139339" cy="34623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highlight>
                  <a:srgbClr val="DADBF1"/>
                </a:highlight>
                <a:latin typeface="Consolas" pitchFamily="34" charset="0"/>
                <a:ea typeface="Consolas" pitchFamily="34" charset="-122"/>
                <a:cs typeface="Consolas" pitchFamily="34" charset="-120"/>
              </a:rPr>
              <a:t>ptr-&gt;name</a:t>
            </a:r>
            <a:r>
              <a:rPr lang="en-US" sz="1650" kern="0" spc="-33" dirty="0">
                <a:solidFill>
                  <a:srgbClr val="272525"/>
                </a:solidFill>
                <a:latin typeface="Inter" pitchFamily="34" charset="0"/>
                <a:ea typeface="Inter" pitchFamily="34" charset="-122"/>
                <a:cs typeface="Inter" pitchFamily="34" charset="-120"/>
              </a:rPr>
              <a:t> (or </a:t>
            </a:r>
            <a:r>
              <a:rPr lang="en-US" sz="1650" kern="0" spc="-33" dirty="0">
                <a:solidFill>
                  <a:srgbClr val="272525"/>
                </a:solidFill>
                <a:highlight>
                  <a:srgbClr val="DADBF1"/>
                </a:highlight>
                <a:latin typeface="Consolas" pitchFamily="34" charset="0"/>
                <a:ea typeface="Consolas" pitchFamily="34" charset="-122"/>
                <a:cs typeface="Consolas" pitchFamily="34" charset="-120"/>
              </a:rPr>
              <a:t>(*ptr).name</a:t>
            </a:r>
            <a:r>
              <a:rPr lang="en-US" sz="1650" kern="0" spc="-33" dirty="0">
                <a:solidFill>
                  <a:srgbClr val="272525"/>
                </a:solidFill>
                <a:latin typeface="Inter" pitchFamily="34" charset="0"/>
                <a:ea typeface="Inter" pitchFamily="34" charset="-122"/>
                <a:cs typeface="Inter" pitchFamily="34" charset="-120"/>
              </a:rPr>
              <a:t>)</a:t>
            </a:r>
            <a:endParaRPr lang="en-US" sz="1650" dirty="0"/>
          </a:p>
        </p:txBody>
      </p:sp>
      <p:sp>
        <p:nvSpPr>
          <p:cNvPr id="25" name="Shape 23"/>
          <p:cNvSpPr/>
          <p:nvPr/>
        </p:nvSpPr>
        <p:spPr>
          <a:xfrm>
            <a:off x="748665" y="5628323"/>
            <a:ext cx="13133070" cy="615315"/>
          </a:xfrm>
          <a:prstGeom prst="rect">
            <a:avLst/>
          </a:prstGeom>
          <a:solidFill>
            <a:srgbClr val="000000">
              <a:alpha val="4000"/>
            </a:srgbClr>
          </a:solidFill>
          <a:ln/>
        </p:spPr>
        <p:txBody>
          <a:bodyPr/>
          <a:lstStyle/>
          <a:p>
            <a:endParaRPr lang="en-US"/>
          </a:p>
        </p:txBody>
      </p:sp>
      <p:sp>
        <p:nvSpPr>
          <p:cNvPr id="26" name="Text 24"/>
          <p:cNvSpPr/>
          <p:nvPr/>
        </p:nvSpPr>
        <p:spPr>
          <a:xfrm>
            <a:off x="960358" y="5762863"/>
            <a:ext cx="6139339" cy="33861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Dynamic Structure Allocation</a:t>
            </a:r>
            <a:endParaRPr lang="en-US" sz="1650" dirty="0"/>
          </a:p>
        </p:txBody>
      </p:sp>
      <p:sp>
        <p:nvSpPr>
          <p:cNvPr id="27" name="Text 25"/>
          <p:cNvSpPr/>
          <p:nvPr/>
        </p:nvSpPr>
        <p:spPr>
          <a:xfrm>
            <a:off x="7530703" y="5762863"/>
            <a:ext cx="6139339" cy="34623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highlight>
                  <a:srgbClr val="DADBF1"/>
                </a:highlight>
                <a:latin typeface="Consolas" pitchFamily="34" charset="0"/>
                <a:ea typeface="Consolas" pitchFamily="34" charset="-122"/>
                <a:cs typeface="Consolas" pitchFamily="34" charset="-120"/>
              </a:rPr>
              <a:t>Student *ptr = new Student;</a:t>
            </a:r>
            <a:endParaRPr lang="en-US" sz="1650" dirty="0"/>
          </a:p>
        </p:txBody>
      </p:sp>
      <p:sp>
        <p:nvSpPr>
          <p:cNvPr id="28" name="Shape 26"/>
          <p:cNvSpPr/>
          <p:nvPr/>
        </p:nvSpPr>
        <p:spPr>
          <a:xfrm>
            <a:off x="748665" y="6243638"/>
            <a:ext cx="13133070" cy="615315"/>
          </a:xfrm>
          <a:prstGeom prst="rect">
            <a:avLst/>
          </a:prstGeom>
          <a:solidFill>
            <a:srgbClr val="FFFFFF">
              <a:alpha val="4000"/>
            </a:srgbClr>
          </a:solidFill>
          <a:ln/>
        </p:spPr>
        <p:txBody>
          <a:bodyPr/>
          <a:lstStyle/>
          <a:p>
            <a:endParaRPr lang="en-US"/>
          </a:p>
        </p:txBody>
      </p:sp>
      <p:sp>
        <p:nvSpPr>
          <p:cNvPr id="29" name="Text 27"/>
          <p:cNvSpPr/>
          <p:nvPr/>
        </p:nvSpPr>
        <p:spPr>
          <a:xfrm>
            <a:off x="960358" y="6378178"/>
            <a:ext cx="6139339" cy="33861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Freeing Memory</a:t>
            </a:r>
            <a:endParaRPr lang="en-US" sz="1650" dirty="0"/>
          </a:p>
        </p:txBody>
      </p:sp>
      <p:sp>
        <p:nvSpPr>
          <p:cNvPr id="30" name="Text 28"/>
          <p:cNvSpPr/>
          <p:nvPr/>
        </p:nvSpPr>
        <p:spPr>
          <a:xfrm>
            <a:off x="7530703" y="6378178"/>
            <a:ext cx="6139339" cy="34623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highlight>
                  <a:srgbClr val="DADBF1"/>
                </a:highlight>
                <a:latin typeface="Consolas" pitchFamily="34" charset="0"/>
                <a:ea typeface="Consolas" pitchFamily="34" charset="-122"/>
                <a:cs typeface="Consolas" pitchFamily="34" charset="-120"/>
              </a:rPr>
              <a:t>delete ptr;</a:t>
            </a:r>
            <a:endParaRPr lang="en-US" sz="1650" dirty="0"/>
          </a:p>
        </p:txBody>
      </p:sp>
      <p:sp>
        <p:nvSpPr>
          <p:cNvPr id="31" name="Shape 29"/>
          <p:cNvSpPr/>
          <p:nvPr/>
        </p:nvSpPr>
        <p:spPr>
          <a:xfrm>
            <a:off x="748665" y="6858953"/>
            <a:ext cx="13133070" cy="615315"/>
          </a:xfrm>
          <a:prstGeom prst="rect">
            <a:avLst/>
          </a:prstGeom>
          <a:solidFill>
            <a:srgbClr val="000000">
              <a:alpha val="4000"/>
            </a:srgbClr>
          </a:solidFill>
          <a:ln/>
        </p:spPr>
        <p:txBody>
          <a:bodyPr/>
          <a:lstStyle/>
          <a:p>
            <a:endParaRPr lang="en-US"/>
          </a:p>
        </p:txBody>
      </p:sp>
      <p:sp>
        <p:nvSpPr>
          <p:cNvPr id="32" name="Text 30"/>
          <p:cNvSpPr/>
          <p:nvPr/>
        </p:nvSpPr>
        <p:spPr>
          <a:xfrm>
            <a:off x="960358" y="6993493"/>
            <a:ext cx="6139339" cy="33861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Array of Structures with Pointer</a:t>
            </a:r>
            <a:endParaRPr lang="en-US" sz="1650" dirty="0"/>
          </a:p>
        </p:txBody>
      </p:sp>
      <p:sp>
        <p:nvSpPr>
          <p:cNvPr id="33" name="Text 31"/>
          <p:cNvSpPr/>
          <p:nvPr/>
        </p:nvSpPr>
        <p:spPr>
          <a:xfrm>
            <a:off x="7530703" y="6993493"/>
            <a:ext cx="6139339" cy="346234"/>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highlight>
                  <a:srgbClr val="DADBF1"/>
                </a:highlight>
                <a:latin typeface="Consolas" pitchFamily="34" charset="0"/>
                <a:ea typeface="Consolas" pitchFamily="34" charset="-122"/>
                <a:cs typeface="Consolas" pitchFamily="34" charset="-120"/>
              </a:rPr>
              <a:t>Student *ptr = students;</a:t>
            </a:r>
            <a:endParaRPr lang="en-US" sz="16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388983"/>
            <a:ext cx="9034939"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Structures Enhanced with Pointers</a:t>
            </a:r>
            <a:endParaRPr lang="en-US" sz="4450" dirty="0"/>
          </a:p>
        </p:txBody>
      </p:sp>
      <p:sp>
        <p:nvSpPr>
          <p:cNvPr id="3" name="Text 1"/>
          <p:cNvSpPr/>
          <p:nvPr/>
        </p:nvSpPr>
        <p:spPr>
          <a:xfrm>
            <a:off x="793790" y="2664738"/>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Dynamic Structures</a:t>
            </a:r>
            <a:endParaRPr lang="en-US" sz="2200" dirty="0"/>
          </a:p>
        </p:txBody>
      </p:sp>
      <p:sp>
        <p:nvSpPr>
          <p:cNvPr id="4" name="Text 2"/>
          <p:cNvSpPr/>
          <p:nvPr/>
        </p:nvSpPr>
        <p:spPr>
          <a:xfrm>
            <a:off x="793790" y="3245882"/>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Create structures at runtime. Pointers enable dynamic creation, allowing for flexible memory allocation and management. This is especially useful when the size of the data structure is not known at compile time.</a:t>
            </a:r>
            <a:endParaRPr lang="en-US" sz="1750" dirty="0"/>
          </a:p>
        </p:txBody>
      </p:sp>
      <p:sp>
        <p:nvSpPr>
          <p:cNvPr id="5" name="Text 3"/>
          <p:cNvSpPr/>
          <p:nvPr/>
        </p:nvSpPr>
        <p:spPr>
          <a:xfrm>
            <a:off x="793790" y="4901565"/>
            <a:ext cx="6244709"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Example:</a:t>
            </a:r>
            <a:endParaRPr lang="en-US" sz="1750" dirty="0"/>
          </a:p>
        </p:txBody>
      </p:sp>
      <p:sp>
        <p:nvSpPr>
          <p:cNvPr id="6" name="Shape 4"/>
          <p:cNvSpPr/>
          <p:nvPr/>
        </p:nvSpPr>
        <p:spPr>
          <a:xfrm>
            <a:off x="793790" y="5519618"/>
            <a:ext cx="6244709" cy="1065848"/>
          </a:xfrm>
          <a:prstGeom prst="roundRect">
            <a:avLst>
              <a:gd name="adj" fmla="val 8938"/>
            </a:avLst>
          </a:prstGeom>
          <a:solidFill>
            <a:srgbClr val="DADBF1"/>
          </a:solidFill>
          <a:ln/>
        </p:spPr>
        <p:txBody>
          <a:bodyPr/>
          <a:lstStyle/>
          <a:p>
            <a:endParaRPr lang="en-US"/>
          </a:p>
        </p:txBody>
      </p:sp>
      <p:sp>
        <p:nvSpPr>
          <p:cNvPr id="7" name="Shape 5"/>
          <p:cNvSpPr/>
          <p:nvPr/>
        </p:nvSpPr>
        <p:spPr>
          <a:xfrm>
            <a:off x="782479" y="5519617"/>
            <a:ext cx="6267331" cy="1216033"/>
          </a:xfrm>
          <a:prstGeom prst="roundRect">
            <a:avLst>
              <a:gd name="adj" fmla="val 3192"/>
            </a:avLst>
          </a:prstGeom>
          <a:solidFill>
            <a:srgbClr val="DADBF1"/>
          </a:solidFill>
          <a:ln/>
        </p:spPr>
        <p:txBody>
          <a:bodyPr/>
          <a:lstStyle/>
          <a:p>
            <a:endParaRPr lang="en-US"/>
          </a:p>
        </p:txBody>
      </p:sp>
      <p:sp>
        <p:nvSpPr>
          <p:cNvPr id="8" name="Text 6"/>
          <p:cNvSpPr/>
          <p:nvPr/>
        </p:nvSpPr>
        <p:spPr>
          <a:xfrm>
            <a:off x="1009293" y="5689640"/>
            <a:ext cx="5813703"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highlight>
                  <a:srgbClr val="DADBF1"/>
                </a:highlight>
                <a:latin typeface="Consolas" pitchFamily="34" charset="0"/>
                <a:ea typeface="Consolas" pitchFamily="34" charset="-122"/>
                <a:cs typeface="Consolas" pitchFamily="34" charset="-120"/>
              </a:rPr>
              <a:t>struct Node {  int data;  Node* next; }; Node* newNode = new Node;</a:t>
            </a:r>
            <a:endParaRPr lang="en-US" sz="1750" dirty="0"/>
          </a:p>
        </p:txBody>
      </p:sp>
      <p:sp>
        <p:nvSpPr>
          <p:cNvPr id="9" name="Text 7"/>
          <p:cNvSpPr/>
          <p:nvPr/>
        </p:nvSpPr>
        <p:spPr>
          <a:xfrm>
            <a:off x="7599521" y="2664738"/>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Linked Structures</a:t>
            </a:r>
            <a:endParaRPr lang="en-US" sz="2200" dirty="0"/>
          </a:p>
        </p:txBody>
      </p:sp>
      <p:sp>
        <p:nvSpPr>
          <p:cNvPr id="10" name="Text 8"/>
          <p:cNvSpPr/>
          <p:nvPr/>
        </p:nvSpPr>
        <p:spPr>
          <a:xfrm>
            <a:off x="7599521" y="3245882"/>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Structures can point to each other, enabling the construction of linked data structures like linked lists, trees, and graphs. This allows for efficient insertion, deletion, and traversal of elements.</a:t>
            </a:r>
            <a:endParaRPr lang="en-US" sz="1750" dirty="0"/>
          </a:p>
        </p:txBody>
      </p:sp>
      <p:sp>
        <p:nvSpPr>
          <p:cNvPr id="11" name="Text 9"/>
          <p:cNvSpPr/>
          <p:nvPr/>
        </p:nvSpPr>
        <p:spPr>
          <a:xfrm>
            <a:off x="7599521" y="4901565"/>
            <a:ext cx="6244709"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Example:</a:t>
            </a:r>
            <a:endParaRPr lang="en-US" sz="1750" dirty="0"/>
          </a:p>
        </p:txBody>
      </p:sp>
      <p:sp>
        <p:nvSpPr>
          <p:cNvPr id="12" name="Shape 10"/>
          <p:cNvSpPr/>
          <p:nvPr/>
        </p:nvSpPr>
        <p:spPr>
          <a:xfrm>
            <a:off x="7599521" y="5519618"/>
            <a:ext cx="6244709" cy="1065848"/>
          </a:xfrm>
          <a:prstGeom prst="roundRect">
            <a:avLst>
              <a:gd name="adj" fmla="val 8938"/>
            </a:avLst>
          </a:prstGeom>
          <a:solidFill>
            <a:srgbClr val="DADBF1"/>
          </a:solidFill>
          <a:ln/>
        </p:spPr>
        <p:txBody>
          <a:bodyPr/>
          <a:lstStyle/>
          <a:p>
            <a:endParaRPr lang="en-US"/>
          </a:p>
        </p:txBody>
      </p:sp>
      <p:sp>
        <p:nvSpPr>
          <p:cNvPr id="13" name="Shape 11"/>
          <p:cNvSpPr/>
          <p:nvPr/>
        </p:nvSpPr>
        <p:spPr>
          <a:xfrm>
            <a:off x="7588210" y="5519617"/>
            <a:ext cx="6244709" cy="1320999"/>
          </a:xfrm>
          <a:prstGeom prst="roundRect">
            <a:avLst>
              <a:gd name="adj" fmla="val 3192"/>
            </a:avLst>
          </a:prstGeom>
          <a:solidFill>
            <a:srgbClr val="DADBF1"/>
          </a:solidFill>
          <a:ln/>
        </p:spPr>
        <p:txBody>
          <a:bodyPr/>
          <a:lstStyle/>
          <a:p>
            <a:endParaRPr lang="en-US" dirty="0"/>
          </a:p>
        </p:txBody>
      </p:sp>
      <p:sp>
        <p:nvSpPr>
          <p:cNvPr id="14" name="Text 12"/>
          <p:cNvSpPr/>
          <p:nvPr/>
        </p:nvSpPr>
        <p:spPr>
          <a:xfrm>
            <a:off x="7815024" y="5689640"/>
            <a:ext cx="5813703"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highlight>
                  <a:srgbClr val="DADBF1"/>
                </a:highlight>
                <a:latin typeface="Consolas" pitchFamily="34" charset="0"/>
                <a:ea typeface="Consolas" pitchFamily="34" charset="-122"/>
                <a:cs typeface="Consolas" pitchFamily="34" charset="-120"/>
              </a:rPr>
              <a:t>struct Node {  int data;  Node* next; }; Node* head = </a:t>
            </a:r>
            <a:r>
              <a:rPr lang="en-US" sz="1750" kern="0" spc="-36" dirty="0" err="1">
                <a:solidFill>
                  <a:srgbClr val="272525"/>
                </a:solidFill>
                <a:highlight>
                  <a:srgbClr val="DADBF1"/>
                </a:highlight>
                <a:latin typeface="Consolas" pitchFamily="34" charset="0"/>
                <a:ea typeface="Consolas" pitchFamily="34" charset="-122"/>
                <a:cs typeface="Consolas" pitchFamily="34" charset="-120"/>
              </a:rPr>
              <a:t>nullptr</a:t>
            </a:r>
            <a:r>
              <a:rPr lang="en-US" sz="1750" kern="0" spc="-36" dirty="0">
                <a:solidFill>
                  <a:srgbClr val="272525"/>
                </a:solidFill>
                <a:highlight>
                  <a:srgbClr val="DADBF1"/>
                </a:highlight>
                <a:latin typeface="Consolas" pitchFamily="34" charset="0"/>
                <a:ea typeface="Consolas" pitchFamily="34" charset="-122"/>
                <a:cs typeface="Consolas" pitchFamily="34" charset="-120"/>
              </a:rPr>
              <a:t>;</a:t>
            </a:r>
          </a:p>
          <a:p>
            <a:pPr marL="0" indent="0">
              <a:lnSpc>
                <a:spcPts val="2850"/>
              </a:lnSpc>
              <a:buNone/>
            </a:pPr>
            <a:r>
              <a:rPr lang="en-US" sz="1750" kern="0" spc="-36" dirty="0">
                <a:solidFill>
                  <a:srgbClr val="272525"/>
                </a:solidFill>
                <a:highlight>
                  <a:srgbClr val="DADBF1"/>
                </a:highlight>
                <a:latin typeface="Consolas" pitchFamily="34" charset="0"/>
                <a:ea typeface="Consolas" pitchFamily="34" charset="-122"/>
                <a:cs typeface="Consolas" pitchFamily="34" charset="-120"/>
              </a:rPr>
              <a:t>// Pointer to the first node</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64845" y="522327"/>
            <a:ext cx="4749403" cy="593646"/>
          </a:xfrm>
          <a:prstGeom prst="rect">
            <a:avLst/>
          </a:prstGeom>
          <a:noFill/>
          <a:ln/>
        </p:spPr>
        <p:txBody>
          <a:bodyPr wrap="none" lIns="0" tIns="0" rIns="0" bIns="0" rtlCol="0" anchor="t"/>
          <a:lstStyle/>
          <a:p>
            <a:pPr marL="0" indent="0">
              <a:lnSpc>
                <a:spcPts val="4650"/>
              </a:lnSpc>
              <a:buNone/>
            </a:pPr>
            <a:endParaRPr lang="en-US" sz="3700" dirty="0"/>
          </a:p>
        </p:txBody>
      </p:sp>
      <p:pic>
        <p:nvPicPr>
          <p:cNvPr id="3" name="Image 0" descr="preencoded.png"/>
          <p:cNvPicPr>
            <a:picLocks noChangeAspect="1"/>
          </p:cNvPicPr>
          <p:nvPr/>
        </p:nvPicPr>
        <p:blipFill>
          <a:blip r:embed="rId3"/>
          <a:stretch>
            <a:fillRect/>
          </a:stretch>
        </p:blipFill>
        <p:spPr>
          <a:xfrm>
            <a:off x="664845" y="1614607"/>
            <a:ext cx="6406396" cy="5927169"/>
          </a:xfrm>
          <a:prstGeom prst="rect">
            <a:avLst/>
          </a:prstGeom>
        </p:spPr>
      </p:pic>
      <p:sp>
        <p:nvSpPr>
          <p:cNvPr id="4" name="Text 1"/>
          <p:cNvSpPr/>
          <p:nvPr/>
        </p:nvSpPr>
        <p:spPr>
          <a:xfrm>
            <a:off x="8793242" y="1571863"/>
            <a:ext cx="5179814" cy="311587"/>
          </a:xfrm>
          <a:prstGeom prst="rect">
            <a:avLst/>
          </a:prstGeom>
          <a:noFill/>
          <a:ln/>
        </p:spPr>
        <p:txBody>
          <a:bodyPr wrap="none" lIns="0" tIns="0" rIns="0" bIns="0" rtlCol="0" anchor="t"/>
          <a:lstStyle/>
          <a:p>
            <a:pPr marL="0" indent="0">
              <a:lnSpc>
                <a:spcPts val="2350"/>
              </a:lnSpc>
              <a:buNone/>
            </a:pPr>
            <a:r>
              <a:rPr lang="en-US" sz="1450" kern="0" spc="-30" dirty="0">
                <a:solidFill>
                  <a:srgbClr val="272525"/>
                </a:solidFill>
                <a:highlight>
                  <a:srgbClr val="DADBF1"/>
                </a:highlight>
                <a:latin typeface="Consolas" pitchFamily="34" charset="0"/>
                <a:ea typeface="Consolas" pitchFamily="34" charset="-122"/>
                <a:cs typeface="Consolas" pitchFamily="34" charset="-120"/>
              </a:rPr>
              <a:t>ptr-&gt;name</a:t>
            </a:r>
            <a:r>
              <a:rPr lang="en-US" sz="1450" kern="0" spc="-30" dirty="0">
                <a:solidFill>
                  <a:srgbClr val="272525"/>
                </a:solidFill>
                <a:latin typeface="Inter" pitchFamily="34" charset="0"/>
                <a:ea typeface="Inter" pitchFamily="34" charset="-122"/>
                <a:cs typeface="Inter" pitchFamily="34" charset="-120"/>
              </a:rPr>
              <a:t> is equivalent to </a:t>
            </a:r>
            <a:r>
              <a:rPr lang="en-US" sz="1450" kern="0" spc="-30" dirty="0">
                <a:solidFill>
                  <a:srgbClr val="272525"/>
                </a:solidFill>
                <a:highlight>
                  <a:srgbClr val="DADBF1"/>
                </a:highlight>
                <a:latin typeface="Consolas" pitchFamily="34" charset="0"/>
                <a:ea typeface="Consolas" pitchFamily="34" charset="-122"/>
                <a:cs typeface="Consolas" pitchFamily="34" charset="-120"/>
              </a:rPr>
              <a:t>(*ptr).name</a:t>
            </a:r>
            <a:r>
              <a:rPr lang="en-US" sz="1450" kern="0" spc="-30" dirty="0">
                <a:solidFill>
                  <a:srgbClr val="272525"/>
                </a:solidFill>
                <a:latin typeface="Inter" pitchFamily="34" charset="0"/>
                <a:ea typeface="Inter" pitchFamily="34" charset="-122"/>
                <a:cs typeface="Inter" pitchFamily="34" charset="-120"/>
              </a:rPr>
              <a:t>.</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49849"/>
            <a:ext cx="7840385"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Understanding Pointer Syntax</a:t>
            </a:r>
            <a:endParaRPr lang="en-US" sz="4450" dirty="0"/>
          </a:p>
        </p:txBody>
      </p:sp>
      <p:sp>
        <p:nvSpPr>
          <p:cNvPr id="3" name="Text 1"/>
          <p:cNvSpPr/>
          <p:nvPr/>
        </p:nvSpPr>
        <p:spPr>
          <a:xfrm>
            <a:off x="793790" y="292560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Declaration</a:t>
            </a:r>
            <a:endParaRPr lang="en-US" sz="2200" dirty="0"/>
          </a:p>
        </p:txBody>
      </p:sp>
      <p:sp>
        <p:nvSpPr>
          <p:cNvPr id="4" name="Text 2"/>
          <p:cNvSpPr/>
          <p:nvPr/>
        </p:nvSpPr>
        <p:spPr>
          <a:xfrm>
            <a:off x="793790" y="3506748"/>
            <a:ext cx="3978116"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Pointers store memory addresses. Use * to declare a pointer variable.</a:t>
            </a:r>
            <a:endParaRPr lang="en-US" sz="1750" dirty="0"/>
          </a:p>
        </p:txBody>
      </p:sp>
      <p:sp>
        <p:nvSpPr>
          <p:cNvPr id="5" name="Text 3"/>
          <p:cNvSpPr/>
          <p:nvPr/>
        </p:nvSpPr>
        <p:spPr>
          <a:xfrm>
            <a:off x="793790" y="4436626"/>
            <a:ext cx="3978116"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Example:</a:t>
            </a:r>
            <a:endParaRPr lang="en-US" sz="1750" dirty="0"/>
          </a:p>
        </p:txBody>
      </p:sp>
      <p:sp>
        <p:nvSpPr>
          <p:cNvPr id="6" name="Shape 4"/>
          <p:cNvSpPr/>
          <p:nvPr/>
        </p:nvSpPr>
        <p:spPr>
          <a:xfrm>
            <a:off x="793790" y="5054679"/>
            <a:ext cx="3978116" cy="702945"/>
          </a:xfrm>
          <a:prstGeom prst="roundRect">
            <a:avLst>
              <a:gd name="adj" fmla="val 13553"/>
            </a:avLst>
          </a:prstGeom>
          <a:solidFill>
            <a:srgbClr val="DADBF1"/>
          </a:solidFill>
          <a:ln/>
        </p:spPr>
        <p:txBody>
          <a:bodyPr/>
          <a:lstStyle/>
          <a:p>
            <a:endParaRPr lang="en-US"/>
          </a:p>
        </p:txBody>
      </p:sp>
      <p:sp>
        <p:nvSpPr>
          <p:cNvPr id="7" name="Shape 5"/>
          <p:cNvSpPr/>
          <p:nvPr/>
        </p:nvSpPr>
        <p:spPr>
          <a:xfrm>
            <a:off x="782479" y="5054679"/>
            <a:ext cx="4000738" cy="702945"/>
          </a:xfrm>
          <a:prstGeom prst="roundRect">
            <a:avLst>
              <a:gd name="adj" fmla="val 4840"/>
            </a:avLst>
          </a:prstGeom>
          <a:solidFill>
            <a:srgbClr val="DADBF1"/>
          </a:solidFill>
          <a:ln/>
        </p:spPr>
        <p:txBody>
          <a:bodyPr/>
          <a:lstStyle/>
          <a:p>
            <a:endParaRPr lang="en-US"/>
          </a:p>
        </p:txBody>
      </p:sp>
      <p:sp>
        <p:nvSpPr>
          <p:cNvPr id="8" name="Text 6"/>
          <p:cNvSpPr/>
          <p:nvPr/>
        </p:nvSpPr>
        <p:spPr>
          <a:xfrm>
            <a:off x="1009293" y="5224701"/>
            <a:ext cx="3547110"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highlight>
                  <a:srgbClr val="DADBF1"/>
                </a:highlight>
                <a:latin typeface="Consolas" pitchFamily="34" charset="0"/>
                <a:ea typeface="Consolas" pitchFamily="34" charset="-122"/>
                <a:cs typeface="Consolas" pitchFamily="34" charset="-120"/>
              </a:rPr>
              <a:t>int *ptr;</a:t>
            </a:r>
            <a:endParaRPr lang="en-US" sz="1750" dirty="0"/>
          </a:p>
        </p:txBody>
      </p:sp>
      <p:sp>
        <p:nvSpPr>
          <p:cNvPr id="9" name="Text 7"/>
          <p:cNvSpPr/>
          <p:nvPr/>
        </p:nvSpPr>
        <p:spPr>
          <a:xfrm>
            <a:off x="793790" y="6012775"/>
            <a:ext cx="3978116"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ptr</a:t>
            </a:r>
            <a:r>
              <a:rPr lang="en-US" sz="1750" kern="0" spc="-36" dirty="0">
                <a:solidFill>
                  <a:srgbClr val="272525"/>
                </a:solidFill>
                <a:latin typeface="Inter" pitchFamily="34" charset="0"/>
                <a:ea typeface="Inter" pitchFamily="34" charset="-122"/>
                <a:cs typeface="Inter" pitchFamily="34" charset="-120"/>
              </a:rPr>
              <a:t> holds the address of an integer.</a:t>
            </a:r>
            <a:endParaRPr lang="en-US" sz="1750" dirty="0"/>
          </a:p>
        </p:txBody>
      </p:sp>
      <p:sp>
        <p:nvSpPr>
          <p:cNvPr id="10" name="Text 8"/>
          <p:cNvSpPr/>
          <p:nvPr/>
        </p:nvSpPr>
        <p:spPr>
          <a:xfrm>
            <a:off x="5332928" y="292560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Referencing</a:t>
            </a:r>
            <a:endParaRPr lang="en-US" sz="2200" dirty="0"/>
          </a:p>
        </p:txBody>
      </p:sp>
      <p:sp>
        <p:nvSpPr>
          <p:cNvPr id="11" name="Text 9"/>
          <p:cNvSpPr/>
          <p:nvPr/>
        </p:nvSpPr>
        <p:spPr>
          <a:xfrm>
            <a:off x="5332928" y="3506748"/>
            <a:ext cx="3978116"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Use &amp; to get a variable's address. Assign to a pointer.</a:t>
            </a:r>
            <a:endParaRPr lang="en-US" sz="1750" dirty="0"/>
          </a:p>
        </p:txBody>
      </p:sp>
      <p:sp>
        <p:nvSpPr>
          <p:cNvPr id="12" name="Text 10"/>
          <p:cNvSpPr/>
          <p:nvPr/>
        </p:nvSpPr>
        <p:spPr>
          <a:xfrm>
            <a:off x="5332928" y="4436626"/>
            <a:ext cx="3978116"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Example:</a:t>
            </a:r>
            <a:endParaRPr lang="en-US" sz="1750" dirty="0"/>
          </a:p>
        </p:txBody>
      </p:sp>
      <p:sp>
        <p:nvSpPr>
          <p:cNvPr id="13" name="Shape 11"/>
          <p:cNvSpPr/>
          <p:nvPr/>
        </p:nvSpPr>
        <p:spPr>
          <a:xfrm>
            <a:off x="5332928" y="5054679"/>
            <a:ext cx="3978116" cy="702945"/>
          </a:xfrm>
          <a:prstGeom prst="roundRect">
            <a:avLst>
              <a:gd name="adj" fmla="val 13553"/>
            </a:avLst>
          </a:prstGeom>
          <a:solidFill>
            <a:srgbClr val="DADBF1"/>
          </a:solidFill>
          <a:ln/>
        </p:spPr>
        <p:txBody>
          <a:bodyPr/>
          <a:lstStyle/>
          <a:p>
            <a:endParaRPr lang="en-US"/>
          </a:p>
        </p:txBody>
      </p:sp>
      <p:sp>
        <p:nvSpPr>
          <p:cNvPr id="14" name="Shape 12"/>
          <p:cNvSpPr/>
          <p:nvPr/>
        </p:nvSpPr>
        <p:spPr>
          <a:xfrm>
            <a:off x="5321618" y="5054679"/>
            <a:ext cx="4000738" cy="702945"/>
          </a:xfrm>
          <a:prstGeom prst="roundRect">
            <a:avLst>
              <a:gd name="adj" fmla="val 4840"/>
            </a:avLst>
          </a:prstGeom>
          <a:solidFill>
            <a:srgbClr val="DADBF1"/>
          </a:solidFill>
          <a:ln/>
        </p:spPr>
        <p:txBody>
          <a:bodyPr/>
          <a:lstStyle/>
          <a:p>
            <a:endParaRPr lang="en-US"/>
          </a:p>
        </p:txBody>
      </p:sp>
      <p:sp>
        <p:nvSpPr>
          <p:cNvPr id="15" name="Text 13"/>
          <p:cNvSpPr/>
          <p:nvPr/>
        </p:nvSpPr>
        <p:spPr>
          <a:xfrm>
            <a:off x="5548432" y="5224701"/>
            <a:ext cx="3547110"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highlight>
                  <a:srgbClr val="DADBF1"/>
                </a:highlight>
                <a:latin typeface="Consolas" pitchFamily="34" charset="0"/>
                <a:ea typeface="Consolas" pitchFamily="34" charset="-122"/>
                <a:cs typeface="Consolas" pitchFamily="34" charset="-120"/>
              </a:rPr>
              <a:t>int num = 10; ptr = #</a:t>
            </a:r>
            <a:endParaRPr lang="en-US" sz="1750" dirty="0"/>
          </a:p>
        </p:txBody>
      </p:sp>
      <p:sp>
        <p:nvSpPr>
          <p:cNvPr id="16" name="Text 14"/>
          <p:cNvSpPr/>
          <p:nvPr/>
        </p:nvSpPr>
        <p:spPr>
          <a:xfrm>
            <a:off x="5332928" y="6012775"/>
            <a:ext cx="3978116"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ptr</a:t>
            </a:r>
            <a:r>
              <a:rPr lang="en-US" sz="1750" kern="0" spc="-36" dirty="0">
                <a:solidFill>
                  <a:srgbClr val="272525"/>
                </a:solidFill>
                <a:latin typeface="Inter" pitchFamily="34" charset="0"/>
                <a:ea typeface="Inter" pitchFamily="34" charset="-122"/>
                <a:cs typeface="Inter" pitchFamily="34" charset="-120"/>
              </a:rPr>
              <a:t> now points to </a:t>
            </a:r>
            <a:r>
              <a:rPr lang="en-US" sz="1750" b="1" kern="0" spc="-36" dirty="0">
                <a:solidFill>
                  <a:srgbClr val="272525"/>
                </a:solidFill>
                <a:latin typeface="Inter" pitchFamily="34" charset="0"/>
                <a:ea typeface="Inter" pitchFamily="34" charset="-122"/>
                <a:cs typeface="Inter" pitchFamily="34" charset="-120"/>
              </a:rPr>
              <a:t>num</a:t>
            </a:r>
            <a:r>
              <a:rPr lang="en-US" sz="1750" kern="0" spc="-36" dirty="0">
                <a:solidFill>
                  <a:srgbClr val="272525"/>
                </a:solidFill>
                <a:latin typeface="Inter" pitchFamily="34" charset="0"/>
                <a:ea typeface="Inter" pitchFamily="34" charset="-122"/>
                <a:cs typeface="Inter" pitchFamily="34" charset="-120"/>
              </a:rPr>
              <a:t>.</a:t>
            </a:r>
            <a:endParaRPr lang="en-US" sz="1750" dirty="0"/>
          </a:p>
        </p:txBody>
      </p:sp>
      <p:sp>
        <p:nvSpPr>
          <p:cNvPr id="17" name="Text 15"/>
          <p:cNvSpPr/>
          <p:nvPr/>
        </p:nvSpPr>
        <p:spPr>
          <a:xfrm>
            <a:off x="9872067" y="292560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Dereferencing</a:t>
            </a:r>
            <a:endParaRPr lang="en-US" sz="2200" dirty="0"/>
          </a:p>
        </p:txBody>
      </p:sp>
      <p:sp>
        <p:nvSpPr>
          <p:cNvPr id="18" name="Text 16"/>
          <p:cNvSpPr/>
          <p:nvPr/>
        </p:nvSpPr>
        <p:spPr>
          <a:xfrm>
            <a:off x="9872067" y="3506748"/>
            <a:ext cx="3978116"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Access the value at the pointer's address. Use * to dereference.</a:t>
            </a:r>
            <a:endParaRPr lang="en-US" sz="1750" dirty="0"/>
          </a:p>
        </p:txBody>
      </p:sp>
      <p:sp>
        <p:nvSpPr>
          <p:cNvPr id="19" name="Text 17"/>
          <p:cNvSpPr/>
          <p:nvPr/>
        </p:nvSpPr>
        <p:spPr>
          <a:xfrm>
            <a:off x="9872067" y="4436626"/>
            <a:ext cx="3978116"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Example:</a:t>
            </a:r>
            <a:endParaRPr lang="en-US" sz="1750" dirty="0"/>
          </a:p>
        </p:txBody>
      </p:sp>
      <p:sp>
        <p:nvSpPr>
          <p:cNvPr id="20" name="Shape 18"/>
          <p:cNvSpPr/>
          <p:nvPr/>
        </p:nvSpPr>
        <p:spPr>
          <a:xfrm>
            <a:off x="9872067" y="5054679"/>
            <a:ext cx="3978116" cy="702945"/>
          </a:xfrm>
          <a:prstGeom prst="roundRect">
            <a:avLst>
              <a:gd name="adj" fmla="val 13553"/>
            </a:avLst>
          </a:prstGeom>
          <a:solidFill>
            <a:srgbClr val="DADBF1"/>
          </a:solidFill>
          <a:ln/>
        </p:spPr>
        <p:txBody>
          <a:bodyPr/>
          <a:lstStyle/>
          <a:p>
            <a:endParaRPr lang="en-US"/>
          </a:p>
        </p:txBody>
      </p:sp>
      <p:sp>
        <p:nvSpPr>
          <p:cNvPr id="21" name="Shape 19"/>
          <p:cNvSpPr/>
          <p:nvPr/>
        </p:nvSpPr>
        <p:spPr>
          <a:xfrm>
            <a:off x="9860756" y="5054679"/>
            <a:ext cx="4000738" cy="702945"/>
          </a:xfrm>
          <a:prstGeom prst="roundRect">
            <a:avLst>
              <a:gd name="adj" fmla="val 4840"/>
            </a:avLst>
          </a:prstGeom>
          <a:solidFill>
            <a:srgbClr val="DADBF1"/>
          </a:solidFill>
          <a:ln/>
        </p:spPr>
        <p:txBody>
          <a:bodyPr/>
          <a:lstStyle/>
          <a:p>
            <a:endParaRPr lang="en-US"/>
          </a:p>
        </p:txBody>
      </p:sp>
      <p:sp>
        <p:nvSpPr>
          <p:cNvPr id="22" name="Text 20"/>
          <p:cNvSpPr/>
          <p:nvPr/>
        </p:nvSpPr>
        <p:spPr>
          <a:xfrm>
            <a:off x="10087570" y="5224701"/>
            <a:ext cx="3547110"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highlight>
                  <a:srgbClr val="DADBF1"/>
                </a:highlight>
                <a:latin typeface="Consolas" pitchFamily="34" charset="0"/>
                <a:ea typeface="Consolas" pitchFamily="34" charset="-122"/>
                <a:cs typeface="Consolas" pitchFamily="34" charset="-120"/>
              </a:rPr>
              <a:t>int value = *ptr;</a:t>
            </a:r>
            <a:endParaRPr lang="en-US" sz="1750" dirty="0"/>
          </a:p>
        </p:txBody>
      </p:sp>
      <p:sp>
        <p:nvSpPr>
          <p:cNvPr id="23" name="Text 21"/>
          <p:cNvSpPr/>
          <p:nvPr/>
        </p:nvSpPr>
        <p:spPr>
          <a:xfrm>
            <a:off x="9872067" y="6012775"/>
            <a:ext cx="3978116"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value</a:t>
            </a:r>
            <a:r>
              <a:rPr lang="en-US" sz="1750" kern="0" spc="-36" dirty="0">
                <a:solidFill>
                  <a:srgbClr val="272525"/>
                </a:solidFill>
                <a:latin typeface="Inter" pitchFamily="34" charset="0"/>
                <a:ea typeface="Inter" pitchFamily="34" charset="-122"/>
                <a:cs typeface="Inter" pitchFamily="34" charset="-120"/>
              </a:rPr>
              <a:t> is now 10 (the value of </a:t>
            </a:r>
            <a:r>
              <a:rPr lang="en-US" sz="1750" b="1" kern="0" spc="-36" dirty="0">
                <a:solidFill>
                  <a:srgbClr val="272525"/>
                </a:solidFill>
                <a:latin typeface="Inter" pitchFamily="34" charset="0"/>
                <a:ea typeface="Inter" pitchFamily="34" charset="-122"/>
                <a:cs typeface="Inter" pitchFamily="34" charset="-120"/>
              </a:rPr>
              <a:t>num</a:t>
            </a:r>
            <a:r>
              <a:rPr lang="en-US" sz="1750" kern="0" spc="-36"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2461" y="670322"/>
            <a:ext cx="13345478" cy="293727"/>
          </a:xfrm>
          <a:prstGeom prst="rect">
            <a:avLst/>
          </a:prstGeom>
          <a:noFill/>
          <a:ln/>
        </p:spPr>
        <p:txBody>
          <a:bodyPr wrap="none" lIns="0" tIns="0" rIns="0" bIns="0" rtlCol="0" anchor="t"/>
          <a:lstStyle/>
          <a:p>
            <a:pPr marL="0" indent="0">
              <a:lnSpc>
                <a:spcPts val="2300"/>
              </a:lnSpc>
              <a:buNone/>
            </a:pPr>
            <a:endParaRPr lang="en-US" sz="1400" dirty="0"/>
          </a:p>
        </p:txBody>
      </p:sp>
      <p:sp>
        <p:nvSpPr>
          <p:cNvPr id="3" name="Text 1"/>
          <p:cNvSpPr/>
          <p:nvPr/>
        </p:nvSpPr>
        <p:spPr>
          <a:xfrm>
            <a:off x="642461" y="1147524"/>
            <a:ext cx="4589621" cy="573643"/>
          </a:xfrm>
          <a:prstGeom prst="rect">
            <a:avLst/>
          </a:prstGeom>
          <a:noFill/>
          <a:ln/>
        </p:spPr>
        <p:txBody>
          <a:bodyPr wrap="none" lIns="0" tIns="0" rIns="0" bIns="0" rtlCol="0" anchor="t"/>
          <a:lstStyle/>
          <a:p>
            <a:pPr marL="0" indent="0">
              <a:lnSpc>
                <a:spcPts val="4500"/>
              </a:lnSpc>
              <a:buNone/>
            </a:pPr>
            <a:r>
              <a:rPr lang="en-US" sz="3600" b="1" kern="0" spc="-108" dirty="0">
                <a:solidFill>
                  <a:srgbClr val="000000"/>
                </a:solidFill>
                <a:latin typeface="Inter Bold" pitchFamily="34" charset="0"/>
                <a:ea typeface="Inter Bold" pitchFamily="34" charset="-122"/>
                <a:cs typeface="Inter Bold" pitchFamily="34" charset="-120"/>
              </a:rPr>
              <a:t>Example for syntax </a:t>
            </a:r>
            <a:endParaRPr lang="en-US" sz="3600" dirty="0"/>
          </a:p>
        </p:txBody>
      </p:sp>
      <p:pic>
        <p:nvPicPr>
          <p:cNvPr id="4" name="Image 0" descr="preencoded.png"/>
          <p:cNvPicPr>
            <a:picLocks noChangeAspect="1"/>
          </p:cNvPicPr>
          <p:nvPr/>
        </p:nvPicPr>
        <p:blipFill>
          <a:blip r:embed="rId3"/>
          <a:stretch>
            <a:fillRect/>
          </a:stretch>
        </p:blipFill>
        <p:spPr>
          <a:xfrm>
            <a:off x="642461" y="1996440"/>
            <a:ext cx="7658814" cy="57278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6741" y="469582"/>
            <a:ext cx="5512594" cy="532805"/>
          </a:xfrm>
          <a:prstGeom prst="rect">
            <a:avLst/>
          </a:prstGeom>
          <a:noFill/>
          <a:ln/>
        </p:spPr>
        <p:txBody>
          <a:bodyPr wrap="none" lIns="0" tIns="0" rIns="0" bIns="0" rtlCol="0" anchor="t"/>
          <a:lstStyle/>
          <a:p>
            <a:pPr marL="0" indent="0">
              <a:lnSpc>
                <a:spcPts val="4150"/>
              </a:lnSpc>
              <a:buNone/>
            </a:pPr>
            <a:r>
              <a:rPr lang="en-US" sz="3350" b="1" kern="0" spc="-101" dirty="0">
                <a:solidFill>
                  <a:srgbClr val="000000"/>
                </a:solidFill>
                <a:latin typeface="Inter Bold" pitchFamily="34" charset="0"/>
                <a:ea typeface="Inter Bold" pitchFamily="34" charset="-122"/>
                <a:cs typeface="Inter Bold" pitchFamily="34" charset="-120"/>
              </a:rPr>
              <a:t>Exploring Pointer Arithmetic</a:t>
            </a:r>
            <a:endParaRPr lang="en-US" sz="3350" dirty="0"/>
          </a:p>
        </p:txBody>
      </p:sp>
      <p:pic>
        <p:nvPicPr>
          <p:cNvPr id="4" name="Image 1" descr="preencoded.png"/>
          <p:cNvPicPr>
            <a:picLocks noChangeAspect="1"/>
          </p:cNvPicPr>
          <p:nvPr/>
        </p:nvPicPr>
        <p:blipFill>
          <a:blip r:embed="rId4"/>
          <a:stretch>
            <a:fillRect/>
          </a:stretch>
        </p:blipFill>
        <p:spPr>
          <a:xfrm>
            <a:off x="596741" y="1258133"/>
            <a:ext cx="852488" cy="2167295"/>
          </a:xfrm>
          <a:prstGeom prst="rect">
            <a:avLst/>
          </a:prstGeom>
        </p:spPr>
      </p:pic>
      <p:sp>
        <p:nvSpPr>
          <p:cNvPr id="5" name="Text 1"/>
          <p:cNvSpPr/>
          <p:nvPr/>
        </p:nvSpPr>
        <p:spPr>
          <a:xfrm>
            <a:off x="1704975" y="1428631"/>
            <a:ext cx="2131338" cy="266343"/>
          </a:xfrm>
          <a:prstGeom prst="rect">
            <a:avLst/>
          </a:prstGeom>
          <a:noFill/>
          <a:ln/>
        </p:spPr>
        <p:txBody>
          <a:bodyPr wrap="none" lIns="0" tIns="0" rIns="0" bIns="0" rtlCol="0" anchor="t"/>
          <a:lstStyle/>
          <a:p>
            <a:pPr marL="0" indent="0" algn="l">
              <a:lnSpc>
                <a:spcPts val="2050"/>
              </a:lnSpc>
              <a:buNone/>
            </a:pPr>
            <a:r>
              <a:rPr lang="en-US" sz="1650" b="1" kern="0" spc="-50" dirty="0">
                <a:solidFill>
                  <a:srgbClr val="272525"/>
                </a:solidFill>
                <a:latin typeface="Inter Bold" pitchFamily="34" charset="0"/>
                <a:ea typeface="Inter Bold" pitchFamily="34" charset="-122"/>
                <a:cs typeface="Inter Bold" pitchFamily="34" charset="-120"/>
              </a:rPr>
              <a:t>Increment (ptr++)</a:t>
            </a:r>
            <a:endParaRPr lang="en-US" sz="1650" dirty="0"/>
          </a:p>
        </p:txBody>
      </p:sp>
      <p:sp>
        <p:nvSpPr>
          <p:cNvPr id="6" name="Text 2"/>
          <p:cNvSpPr/>
          <p:nvPr/>
        </p:nvSpPr>
        <p:spPr>
          <a:xfrm>
            <a:off x="1704975" y="1797248"/>
            <a:ext cx="6842284" cy="272772"/>
          </a:xfrm>
          <a:prstGeom prst="rect">
            <a:avLst/>
          </a:prstGeom>
          <a:noFill/>
          <a:ln/>
        </p:spPr>
        <p:txBody>
          <a:bodyPr wrap="none" lIns="0" tIns="0" rIns="0" bIns="0" rtlCol="0" anchor="t"/>
          <a:lstStyle/>
          <a:p>
            <a:pPr marL="0" indent="0" algn="l">
              <a:lnSpc>
                <a:spcPts val="2100"/>
              </a:lnSpc>
              <a:buNone/>
            </a:pPr>
            <a:r>
              <a:rPr lang="en-US" sz="1300" kern="0" spc="-27" dirty="0">
                <a:solidFill>
                  <a:srgbClr val="272525"/>
                </a:solidFill>
                <a:latin typeface="Inter" pitchFamily="34" charset="0"/>
                <a:ea typeface="Inter" pitchFamily="34" charset="-122"/>
                <a:cs typeface="Inter" pitchFamily="34" charset="-120"/>
              </a:rPr>
              <a:t>Advances to the next memory location (next element in array).</a:t>
            </a:r>
            <a:endParaRPr lang="en-US" sz="1300" dirty="0"/>
          </a:p>
        </p:txBody>
      </p:sp>
      <p:sp>
        <p:nvSpPr>
          <p:cNvPr id="7" name="Shape 3"/>
          <p:cNvSpPr/>
          <p:nvPr/>
        </p:nvSpPr>
        <p:spPr>
          <a:xfrm>
            <a:off x="1704975" y="2261830"/>
            <a:ext cx="6842284" cy="528518"/>
          </a:xfrm>
          <a:prstGeom prst="roundRect">
            <a:avLst>
              <a:gd name="adj" fmla="val 13550"/>
            </a:avLst>
          </a:prstGeom>
          <a:solidFill>
            <a:srgbClr val="DADBF1"/>
          </a:solidFill>
          <a:ln/>
        </p:spPr>
        <p:txBody>
          <a:bodyPr/>
          <a:lstStyle/>
          <a:p>
            <a:endParaRPr lang="en-US"/>
          </a:p>
        </p:txBody>
      </p:sp>
      <p:sp>
        <p:nvSpPr>
          <p:cNvPr id="8" name="Shape 4"/>
          <p:cNvSpPr/>
          <p:nvPr/>
        </p:nvSpPr>
        <p:spPr>
          <a:xfrm>
            <a:off x="1696522" y="2261830"/>
            <a:ext cx="6859191" cy="528518"/>
          </a:xfrm>
          <a:prstGeom prst="roundRect">
            <a:avLst>
              <a:gd name="adj" fmla="val 4839"/>
            </a:avLst>
          </a:prstGeom>
          <a:solidFill>
            <a:srgbClr val="DADBF1"/>
          </a:solidFill>
          <a:ln/>
        </p:spPr>
        <p:txBody>
          <a:bodyPr/>
          <a:lstStyle/>
          <a:p>
            <a:endParaRPr lang="en-US"/>
          </a:p>
        </p:txBody>
      </p:sp>
      <p:sp>
        <p:nvSpPr>
          <p:cNvPr id="9" name="Text 5"/>
          <p:cNvSpPr/>
          <p:nvPr/>
        </p:nvSpPr>
        <p:spPr>
          <a:xfrm>
            <a:off x="1867019" y="2389703"/>
            <a:ext cx="6518196" cy="272772"/>
          </a:xfrm>
          <a:prstGeom prst="rect">
            <a:avLst/>
          </a:prstGeom>
          <a:noFill/>
          <a:ln/>
        </p:spPr>
        <p:txBody>
          <a:bodyPr wrap="none" lIns="0" tIns="0" rIns="0" bIns="0" rtlCol="0" anchor="t"/>
          <a:lstStyle/>
          <a:p>
            <a:pPr marL="0" indent="0" algn="l">
              <a:lnSpc>
                <a:spcPts val="2100"/>
              </a:lnSpc>
              <a:buNone/>
            </a:pPr>
            <a:r>
              <a:rPr lang="en-US" sz="1300" kern="0" spc="-27" dirty="0">
                <a:solidFill>
                  <a:srgbClr val="272525"/>
                </a:solidFill>
                <a:highlight>
                  <a:srgbClr val="DADBF1"/>
                </a:highlight>
                <a:latin typeface="Consolas" pitchFamily="34" charset="0"/>
                <a:ea typeface="Consolas" pitchFamily="34" charset="-122"/>
                <a:cs typeface="Consolas" pitchFamily="34" charset="-120"/>
              </a:rPr>
              <a:t>ptr++</a:t>
            </a:r>
            <a:endParaRPr lang="en-US" sz="1300" dirty="0"/>
          </a:p>
        </p:txBody>
      </p:sp>
      <p:sp>
        <p:nvSpPr>
          <p:cNvPr id="10" name="Text 6"/>
          <p:cNvSpPr/>
          <p:nvPr/>
        </p:nvSpPr>
        <p:spPr>
          <a:xfrm>
            <a:off x="1704975" y="2982158"/>
            <a:ext cx="6842284" cy="272772"/>
          </a:xfrm>
          <a:prstGeom prst="rect">
            <a:avLst/>
          </a:prstGeom>
          <a:noFill/>
          <a:ln/>
        </p:spPr>
        <p:txBody>
          <a:bodyPr wrap="none" lIns="0" tIns="0" rIns="0" bIns="0" rtlCol="0" anchor="t"/>
          <a:lstStyle/>
          <a:p>
            <a:pPr marL="0" indent="0" algn="l">
              <a:lnSpc>
                <a:spcPts val="2100"/>
              </a:lnSpc>
              <a:buNone/>
            </a:pPr>
            <a:r>
              <a:rPr lang="en-US" sz="1300" kern="0" spc="-27" dirty="0">
                <a:solidFill>
                  <a:srgbClr val="272525"/>
                </a:solidFill>
                <a:latin typeface="Inter" pitchFamily="34" charset="0"/>
                <a:ea typeface="Inter" pitchFamily="34" charset="-122"/>
                <a:cs typeface="Inter" pitchFamily="34" charset="-120"/>
              </a:rPr>
              <a:t>Increases pointer address by data type size.</a:t>
            </a:r>
            <a:endParaRPr lang="en-US" sz="1300" dirty="0"/>
          </a:p>
        </p:txBody>
      </p:sp>
      <p:pic>
        <p:nvPicPr>
          <p:cNvPr id="11" name="Image 2" descr="preencoded.png"/>
          <p:cNvPicPr>
            <a:picLocks noChangeAspect="1"/>
          </p:cNvPicPr>
          <p:nvPr/>
        </p:nvPicPr>
        <p:blipFill>
          <a:blip r:embed="rId5"/>
          <a:stretch>
            <a:fillRect/>
          </a:stretch>
        </p:blipFill>
        <p:spPr>
          <a:xfrm>
            <a:off x="596741" y="3425428"/>
            <a:ext cx="852488" cy="2167295"/>
          </a:xfrm>
          <a:prstGeom prst="rect">
            <a:avLst/>
          </a:prstGeom>
        </p:spPr>
      </p:pic>
      <p:sp>
        <p:nvSpPr>
          <p:cNvPr id="12" name="Text 7"/>
          <p:cNvSpPr/>
          <p:nvPr/>
        </p:nvSpPr>
        <p:spPr>
          <a:xfrm>
            <a:off x="1704975" y="3595926"/>
            <a:ext cx="2131338" cy="266343"/>
          </a:xfrm>
          <a:prstGeom prst="rect">
            <a:avLst/>
          </a:prstGeom>
          <a:noFill/>
          <a:ln/>
        </p:spPr>
        <p:txBody>
          <a:bodyPr wrap="none" lIns="0" tIns="0" rIns="0" bIns="0" rtlCol="0" anchor="t"/>
          <a:lstStyle/>
          <a:p>
            <a:pPr marL="0" indent="0" algn="l">
              <a:lnSpc>
                <a:spcPts val="2050"/>
              </a:lnSpc>
              <a:buNone/>
            </a:pPr>
            <a:r>
              <a:rPr lang="en-US" sz="1650" b="1" kern="0" spc="-50" dirty="0">
                <a:solidFill>
                  <a:srgbClr val="272525"/>
                </a:solidFill>
                <a:latin typeface="Inter Bold" pitchFamily="34" charset="0"/>
                <a:ea typeface="Inter Bold" pitchFamily="34" charset="-122"/>
                <a:cs typeface="Inter Bold" pitchFamily="34" charset="-120"/>
              </a:rPr>
              <a:t>Decrement (ptr--)</a:t>
            </a:r>
            <a:endParaRPr lang="en-US" sz="1650" dirty="0"/>
          </a:p>
        </p:txBody>
      </p:sp>
      <p:sp>
        <p:nvSpPr>
          <p:cNvPr id="13" name="Text 8"/>
          <p:cNvSpPr/>
          <p:nvPr/>
        </p:nvSpPr>
        <p:spPr>
          <a:xfrm>
            <a:off x="1704975" y="3964543"/>
            <a:ext cx="6842284" cy="272772"/>
          </a:xfrm>
          <a:prstGeom prst="rect">
            <a:avLst/>
          </a:prstGeom>
          <a:noFill/>
          <a:ln/>
        </p:spPr>
        <p:txBody>
          <a:bodyPr wrap="none" lIns="0" tIns="0" rIns="0" bIns="0" rtlCol="0" anchor="t"/>
          <a:lstStyle/>
          <a:p>
            <a:pPr marL="0" indent="0" algn="l">
              <a:lnSpc>
                <a:spcPts val="2100"/>
              </a:lnSpc>
              <a:buNone/>
            </a:pPr>
            <a:r>
              <a:rPr lang="en-US" sz="1300" kern="0" spc="-27" dirty="0">
                <a:solidFill>
                  <a:srgbClr val="272525"/>
                </a:solidFill>
                <a:latin typeface="Inter" pitchFamily="34" charset="0"/>
                <a:ea typeface="Inter" pitchFamily="34" charset="-122"/>
                <a:cs typeface="Inter" pitchFamily="34" charset="-120"/>
              </a:rPr>
              <a:t>Moves to the previous memory location (reverse array traversal).</a:t>
            </a:r>
            <a:endParaRPr lang="en-US" sz="1300" dirty="0"/>
          </a:p>
        </p:txBody>
      </p:sp>
      <p:sp>
        <p:nvSpPr>
          <p:cNvPr id="14" name="Shape 9"/>
          <p:cNvSpPr/>
          <p:nvPr/>
        </p:nvSpPr>
        <p:spPr>
          <a:xfrm>
            <a:off x="1704975" y="4429125"/>
            <a:ext cx="6842284" cy="528518"/>
          </a:xfrm>
          <a:prstGeom prst="roundRect">
            <a:avLst>
              <a:gd name="adj" fmla="val 13550"/>
            </a:avLst>
          </a:prstGeom>
          <a:solidFill>
            <a:srgbClr val="DADBF1"/>
          </a:solidFill>
          <a:ln/>
        </p:spPr>
        <p:txBody>
          <a:bodyPr/>
          <a:lstStyle/>
          <a:p>
            <a:endParaRPr lang="en-US"/>
          </a:p>
        </p:txBody>
      </p:sp>
      <p:sp>
        <p:nvSpPr>
          <p:cNvPr id="15" name="Shape 10"/>
          <p:cNvSpPr/>
          <p:nvPr/>
        </p:nvSpPr>
        <p:spPr>
          <a:xfrm>
            <a:off x="1696522" y="4429125"/>
            <a:ext cx="6859191" cy="528518"/>
          </a:xfrm>
          <a:prstGeom prst="roundRect">
            <a:avLst>
              <a:gd name="adj" fmla="val 4839"/>
            </a:avLst>
          </a:prstGeom>
          <a:solidFill>
            <a:srgbClr val="DADBF1"/>
          </a:solidFill>
          <a:ln/>
        </p:spPr>
        <p:txBody>
          <a:bodyPr/>
          <a:lstStyle/>
          <a:p>
            <a:endParaRPr lang="en-US"/>
          </a:p>
        </p:txBody>
      </p:sp>
      <p:sp>
        <p:nvSpPr>
          <p:cNvPr id="16" name="Text 11"/>
          <p:cNvSpPr/>
          <p:nvPr/>
        </p:nvSpPr>
        <p:spPr>
          <a:xfrm>
            <a:off x="1867019" y="4556998"/>
            <a:ext cx="6518196" cy="272772"/>
          </a:xfrm>
          <a:prstGeom prst="rect">
            <a:avLst/>
          </a:prstGeom>
          <a:noFill/>
          <a:ln/>
        </p:spPr>
        <p:txBody>
          <a:bodyPr wrap="none" lIns="0" tIns="0" rIns="0" bIns="0" rtlCol="0" anchor="t"/>
          <a:lstStyle/>
          <a:p>
            <a:pPr marL="0" indent="0" algn="l">
              <a:lnSpc>
                <a:spcPts val="2100"/>
              </a:lnSpc>
              <a:buNone/>
            </a:pPr>
            <a:r>
              <a:rPr lang="en-US" sz="1300" kern="0" spc="-27" dirty="0">
                <a:solidFill>
                  <a:srgbClr val="272525"/>
                </a:solidFill>
                <a:highlight>
                  <a:srgbClr val="DADBF1"/>
                </a:highlight>
                <a:latin typeface="Consolas" pitchFamily="34" charset="0"/>
                <a:ea typeface="Consolas" pitchFamily="34" charset="-122"/>
                <a:cs typeface="Consolas" pitchFamily="34" charset="-120"/>
              </a:rPr>
              <a:t>ptr--</a:t>
            </a:r>
            <a:endParaRPr lang="en-US" sz="1300" dirty="0"/>
          </a:p>
        </p:txBody>
      </p:sp>
      <p:sp>
        <p:nvSpPr>
          <p:cNvPr id="17" name="Text 12"/>
          <p:cNvSpPr/>
          <p:nvPr/>
        </p:nvSpPr>
        <p:spPr>
          <a:xfrm>
            <a:off x="1704975" y="5149453"/>
            <a:ext cx="6842284" cy="272772"/>
          </a:xfrm>
          <a:prstGeom prst="rect">
            <a:avLst/>
          </a:prstGeom>
          <a:noFill/>
          <a:ln/>
        </p:spPr>
        <p:txBody>
          <a:bodyPr wrap="none" lIns="0" tIns="0" rIns="0" bIns="0" rtlCol="0" anchor="t"/>
          <a:lstStyle/>
          <a:p>
            <a:pPr marL="0" indent="0" algn="l">
              <a:lnSpc>
                <a:spcPts val="2100"/>
              </a:lnSpc>
              <a:buNone/>
            </a:pPr>
            <a:r>
              <a:rPr lang="en-US" sz="1300" kern="0" spc="-27" dirty="0">
                <a:solidFill>
                  <a:srgbClr val="272525"/>
                </a:solidFill>
                <a:latin typeface="Inter" pitchFamily="34" charset="0"/>
                <a:ea typeface="Inter" pitchFamily="34" charset="-122"/>
                <a:cs typeface="Inter" pitchFamily="34" charset="-120"/>
              </a:rPr>
              <a:t>Decreases pointer address by data type size.</a:t>
            </a:r>
            <a:endParaRPr lang="en-US" sz="1300" dirty="0"/>
          </a:p>
        </p:txBody>
      </p:sp>
      <p:pic>
        <p:nvPicPr>
          <p:cNvPr id="18" name="Image 3" descr="preencoded.png"/>
          <p:cNvPicPr>
            <a:picLocks noChangeAspect="1"/>
          </p:cNvPicPr>
          <p:nvPr/>
        </p:nvPicPr>
        <p:blipFill>
          <a:blip r:embed="rId6"/>
          <a:stretch>
            <a:fillRect/>
          </a:stretch>
        </p:blipFill>
        <p:spPr>
          <a:xfrm>
            <a:off x="596741" y="5592723"/>
            <a:ext cx="852488" cy="2167295"/>
          </a:xfrm>
          <a:prstGeom prst="rect">
            <a:avLst/>
          </a:prstGeom>
        </p:spPr>
      </p:pic>
      <p:sp>
        <p:nvSpPr>
          <p:cNvPr id="19" name="Text 13"/>
          <p:cNvSpPr/>
          <p:nvPr/>
        </p:nvSpPr>
        <p:spPr>
          <a:xfrm>
            <a:off x="1704975" y="5763220"/>
            <a:ext cx="3751778" cy="266343"/>
          </a:xfrm>
          <a:prstGeom prst="rect">
            <a:avLst/>
          </a:prstGeom>
          <a:noFill/>
          <a:ln/>
        </p:spPr>
        <p:txBody>
          <a:bodyPr wrap="none" lIns="0" tIns="0" rIns="0" bIns="0" rtlCol="0" anchor="t"/>
          <a:lstStyle/>
          <a:p>
            <a:pPr marL="0" indent="0" algn="l">
              <a:lnSpc>
                <a:spcPts val="2050"/>
              </a:lnSpc>
              <a:buNone/>
            </a:pPr>
            <a:r>
              <a:rPr lang="en-US" sz="1650" b="1" kern="0" spc="-50" dirty="0">
                <a:solidFill>
                  <a:srgbClr val="272525"/>
                </a:solidFill>
                <a:latin typeface="Inter Bold" pitchFamily="34" charset="0"/>
                <a:ea typeface="Inter Bold" pitchFamily="34" charset="-122"/>
                <a:cs typeface="Inter Bold" pitchFamily="34" charset="-120"/>
              </a:rPr>
              <a:t>Addition (ptr + n) / Subtraction (ptr - n)</a:t>
            </a:r>
            <a:endParaRPr lang="en-US" sz="1650" dirty="0"/>
          </a:p>
        </p:txBody>
      </p:sp>
      <p:sp>
        <p:nvSpPr>
          <p:cNvPr id="20" name="Text 14"/>
          <p:cNvSpPr/>
          <p:nvPr/>
        </p:nvSpPr>
        <p:spPr>
          <a:xfrm>
            <a:off x="1704975" y="6131838"/>
            <a:ext cx="6842284" cy="272772"/>
          </a:xfrm>
          <a:prstGeom prst="rect">
            <a:avLst/>
          </a:prstGeom>
          <a:noFill/>
          <a:ln/>
        </p:spPr>
        <p:txBody>
          <a:bodyPr wrap="none" lIns="0" tIns="0" rIns="0" bIns="0" rtlCol="0" anchor="t"/>
          <a:lstStyle/>
          <a:p>
            <a:pPr marL="0" indent="0" algn="l">
              <a:lnSpc>
                <a:spcPts val="2100"/>
              </a:lnSpc>
              <a:buNone/>
            </a:pPr>
            <a:r>
              <a:rPr lang="en-US" sz="1300" kern="0" spc="-27" dirty="0">
                <a:solidFill>
                  <a:srgbClr val="272525"/>
                </a:solidFill>
                <a:latin typeface="Inter" pitchFamily="34" charset="0"/>
                <a:ea typeface="Inter" pitchFamily="34" charset="-122"/>
                <a:cs typeface="Inter" pitchFamily="34" charset="-120"/>
              </a:rPr>
              <a:t>Moves pointer by </a:t>
            </a:r>
            <a:r>
              <a:rPr lang="en-US" sz="1300" b="1" kern="0" spc="-27" dirty="0">
                <a:solidFill>
                  <a:srgbClr val="272525"/>
                </a:solidFill>
                <a:latin typeface="Inter" pitchFamily="34" charset="0"/>
                <a:ea typeface="Inter" pitchFamily="34" charset="-122"/>
                <a:cs typeface="Inter" pitchFamily="34" charset="-120"/>
              </a:rPr>
              <a:t>n</a:t>
            </a:r>
            <a:r>
              <a:rPr lang="en-US" sz="1300" kern="0" spc="-27" dirty="0">
                <a:solidFill>
                  <a:srgbClr val="272525"/>
                </a:solidFill>
                <a:latin typeface="Inter" pitchFamily="34" charset="0"/>
                <a:ea typeface="Inter" pitchFamily="34" charset="-122"/>
                <a:cs typeface="Inter" pitchFamily="34" charset="-120"/>
              </a:rPr>
              <a:t> positions (access elements at offset).</a:t>
            </a:r>
            <a:endParaRPr lang="en-US" sz="1300" dirty="0"/>
          </a:p>
        </p:txBody>
      </p:sp>
      <p:sp>
        <p:nvSpPr>
          <p:cNvPr id="21" name="Shape 15"/>
          <p:cNvSpPr/>
          <p:nvPr/>
        </p:nvSpPr>
        <p:spPr>
          <a:xfrm>
            <a:off x="1704975" y="6596420"/>
            <a:ext cx="6842284" cy="528518"/>
          </a:xfrm>
          <a:prstGeom prst="roundRect">
            <a:avLst>
              <a:gd name="adj" fmla="val 13550"/>
            </a:avLst>
          </a:prstGeom>
          <a:solidFill>
            <a:srgbClr val="DADBF1"/>
          </a:solidFill>
          <a:ln/>
        </p:spPr>
        <p:txBody>
          <a:bodyPr/>
          <a:lstStyle/>
          <a:p>
            <a:endParaRPr lang="en-US"/>
          </a:p>
        </p:txBody>
      </p:sp>
      <p:sp>
        <p:nvSpPr>
          <p:cNvPr id="22" name="Shape 16"/>
          <p:cNvSpPr/>
          <p:nvPr/>
        </p:nvSpPr>
        <p:spPr>
          <a:xfrm>
            <a:off x="1696522" y="6596420"/>
            <a:ext cx="6859191" cy="528518"/>
          </a:xfrm>
          <a:prstGeom prst="roundRect">
            <a:avLst>
              <a:gd name="adj" fmla="val 4839"/>
            </a:avLst>
          </a:prstGeom>
          <a:solidFill>
            <a:srgbClr val="DADBF1"/>
          </a:solidFill>
          <a:ln/>
        </p:spPr>
        <p:txBody>
          <a:bodyPr/>
          <a:lstStyle/>
          <a:p>
            <a:endParaRPr lang="en-US"/>
          </a:p>
        </p:txBody>
      </p:sp>
      <p:sp>
        <p:nvSpPr>
          <p:cNvPr id="23" name="Text 17"/>
          <p:cNvSpPr/>
          <p:nvPr/>
        </p:nvSpPr>
        <p:spPr>
          <a:xfrm>
            <a:off x="1867019" y="6724293"/>
            <a:ext cx="6518196" cy="272772"/>
          </a:xfrm>
          <a:prstGeom prst="rect">
            <a:avLst/>
          </a:prstGeom>
          <a:noFill/>
          <a:ln/>
        </p:spPr>
        <p:txBody>
          <a:bodyPr wrap="none" lIns="0" tIns="0" rIns="0" bIns="0" rtlCol="0" anchor="t"/>
          <a:lstStyle/>
          <a:p>
            <a:pPr marL="0" indent="0" algn="l">
              <a:lnSpc>
                <a:spcPts val="2100"/>
              </a:lnSpc>
              <a:buNone/>
            </a:pPr>
            <a:r>
              <a:rPr lang="en-US" sz="1300" kern="0" spc="-27" dirty="0">
                <a:solidFill>
                  <a:srgbClr val="272525"/>
                </a:solidFill>
                <a:highlight>
                  <a:srgbClr val="DADBF1"/>
                </a:highlight>
                <a:latin typeface="Consolas" pitchFamily="34" charset="0"/>
                <a:ea typeface="Consolas" pitchFamily="34" charset="-122"/>
                <a:cs typeface="Consolas" pitchFamily="34" charset="-120"/>
              </a:rPr>
              <a:t>ptr + n   and   ptr - n</a:t>
            </a:r>
            <a:endParaRPr lang="en-US" sz="1300" dirty="0"/>
          </a:p>
        </p:txBody>
      </p:sp>
      <p:sp>
        <p:nvSpPr>
          <p:cNvPr id="24" name="Text 18"/>
          <p:cNvSpPr/>
          <p:nvPr/>
        </p:nvSpPr>
        <p:spPr>
          <a:xfrm>
            <a:off x="1704975" y="7316748"/>
            <a:ext cx="6842284" cy="272772"/>
          </a:xfrm>
          <a:prstGeom prst="rect">
            <a:avLst/>
          </a:prstGeom>
          <a:noFill/>
          <a:ln/>
        </p:spPr>
        <p:txBody>
          <a:bodyPr wrap="none" lIns="0" tIns="0" rIns="0" bIns="0" rtlCol="0" anchor="t"/>
          <a:lstStyle/>
          <a:p>
            <a:pPr marL="0" indent="0" algn="l">
              <a:lnSpc>
                <a:spcPts val="2100"/>
              </a:lnSpc>
              <a:buNone/>
            </a:pPr>
            <a:r>
              <a:rPr lang="en-US" sz="1300" kern="0" spc="-27" dirty="0">
                <a:solidFill>
                  <a:srgbClr val="272525"/>
                </a:solidFill>
                <a:latin typeface="Inter" pitchFamily="34" charset="0"/>
                <a:ea typeface="Inter" pitchFamily="34" charset="-122"/>
                <a:cs typeface="Inter" pitchFamily="34" charset="-120"/>
              </a:rPr>
              <a:t>Moves pointer </a:t>
            </a:r>
            <a:r>
              <a:rPr lang="en-US" sz="1300" b="1" kern="0" spc="-27" dirty="0">
                <a:solidFill>
                  <a:srgbClr val="272525"/>
                </a:solidFill>
                <a:latin typeface="Inter" pitchFamily="34" charset="0"/>
                <a:ea typeface="Inter" pitchFamily="34" charset="-122"/>
                <a:cs typeface="Inter" pitchFamily="34" charset="-120"/>
              </a:rPr>
              <a:t>n</a:t>
            </a:r>
            <a:r>
              <a:rPr lang="en-US" sz="1300" kern="0" spc="-27" dirty="0">
                <a:solidFill>
                  <a:srgbClr val="272525"/>
                </a:solidFill>
                <a:latin typeface="Inter" pitchFamily="34" charset="0"/>
                <a:ea typeface="Inter" pitchFamily="34" charset="-122"/>
                <a:cs typeface="Inter" pitchFamily="34" charset="-120"/>
              </a:rPr>
              <a:t> elements forward/backward. For random access.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6983" y="492681"/>
            <a:ext cx="6288524" cy="559832"/>
          </a:xfrm>
          <a:prstGeom prst="rect">
            <a:avLst/>
          </a:prstGeom>
          <a:noFill/>
          <a:ln/>
        </p:spPr>
        <p:txBody>
          <a:bodyPr wrap="none" lIns="0" tIns="0" rIns="0" bIns="0" rtlCol="0" anchor="t"/>
          <a:lstStyle/>
          <a:p>
            <a:pPr marL="0" indent="0">
              <a:lnSpc>
                <a:spcPts val="4400"/>
              </a:lnSpc>
              <a:buNone/>
            </a:pPr>
            <a:r>
              <a:rPr lang="en-US" sz="3500" b="1" kern="0" spc="-106" dirty="0">
                <a:solidFill>
                  <a:srgbClr val="000000"/>
                </a:solidFill>
                <a:latin typeface="Inter Bold" pitchFamily="34" charset="0"/>
                <a:ea typeface="Inter Bold" pitchFamily="34" charset="-122"/>
                <a:cs typeface="Inter Bold" pitchFamily="34" charset="-120"/>
              </a:rPr>
              <a:t>Example for Pointer Arithmetic</a:t>
            </a:r>
            <a:endParaRPr lang="en-US" sz="3500" dirty="0"/>
          </a:p>
        </p:txBody>
      </p:sp>
      <p:pic>
        <p:nvPicPr>
          <p:cNvPr id="3" name="Image 0" descr="preencoded.png"/>
          <p:cNvPicPr>
            <a:picLocks noChangeAspect="1"/>
          </p:cNvPicPr>
          <p:nvPr/>
        </p:nvPicPr>
        <p:blipFill>
          <a:blip r:embed="rId3"/>
          <a:stretch>
            <a:fillRect/>
          </a:stretch>
        </p:blipFill>
        <p:spPr>
          <a:xfrm>
            <a:off x="626983" y="1410772"/>
            <a:ext cx="10565606" cy="63824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238018"/>
            <a:ext cx="7370088"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Linking with Pointers in Lists</a:t>
            </a:r>
            <a:endParaRPr lang="en-US" sz="4450" dirty="0"/>
          </a:p>
        </p:txBody>
      </p:sp>
      <p:sp>
        <p:nvSpPr>
          <p:cNvPr id="3" name="Text 1"/>
          <p:cNvSpPr/>
          <p:nvPr/>
        </p:nvSpPr>
        <p:spPr>
          <a:xfrm>
            <a:off x="793790" y="3400425"/>
            <a:ext cx="130428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Linked lists are dynamic data structures where elements (nodes) are linked using pointers. Each node contains data and a pointer to the next node. This allows for efficient insertion and deletion of elements, as nodes can be added or removed by simply adjusting the pointers.</a:t>
            </a:r>
            <a:endParaRPr lang="en-US" sz="1750" dirty="0"/>
          </a:p>
        </p:txBody>
      </p:sp>
      <p:sp>
        <p:nvSpPr>
          <p:cNvPr id="4" name="Text 2"/>
          <p:cNvSpPr/>
          <p:nvPr/>
        </p:nvSpPr>
        <p:spPr>
          <a:xfrm>
            <a:off x="793790" y="4744283"/>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Nodes:</a:t>
            </a:r>
            <a:r>
              <a:rPr lang="en-US" sz="1750" kern="0" spc="-36" dirty="0">
                <a:solidFill>
                  <a:srgbClr val="272525"/>
                </a:solidFill>
                <a:latin typeface="Inter" pitchFamily="34" charset="0"/>
                <a:ea typeface="Inter" pitchFamily="34" charset="-122"/>
                <a:cs typeface="Inter" pitchFamily="34" charset="-120"/>
              </a:rPr>
              <a:t> Each element in a linked list is a node containing data and a pointer.</a:t>
            </a:r>
            <a:endParaRPr lang="en-US" sz="1750" dirty="0"/>
          </a:p>
        </p:txBody>
      </p:sp>
      <p:sp>
        <p:nvSpPr>
          <p:cNvPr id="5" name="Text 3"/>
          <p:cNvSpPr/>
          <p:nvPr/>
        </p:nvSpPr>
        <p:spPr>
          <a:xfrm>
            <a:off x="793790" y="5186482"/>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Pointers:</a:t>
            </a:r>
            <a:r>
              <a:rPr lang="en-US" sz="1750" kern="0" spc="-36" dirty="0">
                <a:solidFill>
                  <a:srgbClr val="272525"/>
                </a:solidFill>
                <a:latin typeface="Inter" pitchFamily="34" charset="0"/>
                <a:ea typeface="Inter" pitchFamily="34" charset="-122"/>
                <a:cs typeface="Inter" pitchFamily="34" charset="-120"/>
              </a:rPr>
              <a:t> Pointers link each node to the next, forming the list.</a:t>
            </a:r>
            <a:endParaRPr lang="en-US" sz="1750" dirty="0"/>
          </a:p>
        </p:txBody>
      </p:sp>
      <p:sp>
        <p:nvSpPr>
          <p:cNvPr id="6" name="Text 4"/>
          <p:cNvSpPr/>
          <p:nvPr/>
        </p:nvSpPr>
        <p:spPr>
          <a:xfrm>
            <a:off x="793790" y="5628680"/>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Dynamic:</a:t>
            </a:r>
            <a:r>
              <a:rPr lang="en-US" sz="1750" kern="0" spc="-36" dirty="0">
                <a:solidFill>
                  <a:srgbClr val="272525"/>
                </a:solidFill>
                <a:latin typeface="Inter" pitchFamily="34" charset="0"/>
                <a:ea typeface="Inter" pitchFamily="34" charset="-122"/>
                <a:cs typeface="Inter" pitchFamily="34" charset="-120"/>
              </a:rPr>
              <a:t> Linked lists can grow or shrink as needed during program execution.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0218" y="622340"/>
            <a:ext cx="7336036" cy="705564"/>
          </a:xfrm>
          <a:prstGeom prst="rect">
            <a:avLst/>
          </a:prstGeom>
          <a:noFill/>
          <a:ln/>
        </p:spPr>
        <p:txBody>
          <a:bodyPr wrap="none" lIns="0" tIns="0" rIns="0" bIns="0" rtlCol="0" anchor="t"/>
          <a:lstStyle/>
          <a:p>
            <a:pPr marL="0" indent="0">
              <a:lnSpc>
                <a:spcPts val="5550"/>
              </a:lnSpc>
              <a:buNone/>
            </a:pPr>
            <a:r>
              <a:rPr lang="en-US" sz="4400" b="1" kern="0" spc="-133" dirty="0">
                <a:solidFill>
                  <a:srgbClr val="000000"/>
                </a:solidFill>
                <a:latin typeface="Inter Bold" pitchFamily="34" charset="0"/>
                <a:ea typeface="Inter Bold" pitchFamily="34" charset="-122"/>
                <a:cs typeface="Inter Bold" pitchFamily="34" charset="-120"/>
              </a:rPr>
              <a:t>Linking with Pointers in Lists</a:t>
            </a:r>
            <a:endParaRPr lang="en-US" sz="4400" dirty="0"/>
          </a:p>
        </p:txBody>
      </p:sp>
      <p:sp>
        <p:nvSpPr>
          <p:cNvPr id="4" name="Shape 1"/>
          <p:cNvSpPr/>
          <p:nvPr/>
        </p:nvSpPr>
        <p:spPr>
          <a:xfrm>
            <a:off x="790218" y="1666518"/>
            <a:ext cx="7563564" cy="1315879"/>
          </a:xfrm>
          <a:prstGeom prst="roundRect">
            <a:avLst>
              <a:gd name="adj" fmla="val 7206"/>
            </a:avLst>
          </a:prstGeom>
          <a:solidFill>
            <a:srgbClr val="DADBF1"/>
          </a:solidFill>
          <a:ln w="7620">
            <a:solidFill>
              <a:srgbClr val="C0C1D7"/>
            </a:solidFill>
            <a:prstDash val="solid"/>
          </a:ln>
        </p:spPr>
        <p:txBody>
          <a:bodyPr/>
          <a:lstStyle/>
          <a:p>
            <a:endParaRPr lang="en-US"/>
          </a:p>
        </p:txBody>
      </p:sp>
      <p:sp>
        <p:nvSpPr>
          <p:cNvPr id="5" name="Text 2"/>
          <p:cNvSpPr/>
          <p:nvPr/>
        </p:nvSpPr>
        <p:spPr>
          <a:xfrm>
            <a:off x="1023580" y="1899880"/>
            <a:ext cx="2822258" cy="352663"/>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Nodes</a:t>
            </a:r>
            <a:endParaRPr lang="en-US" sz="2200" dirty="0"/>
          </a:p>
        </p:txBody>
      </p:sp>
      <p:sp>
        <p:nvSpPr>
          <p:cNvPr id="6" name="Text 3"/>
          <p:cNvSpPr/>
          <p:nvPr/>
        </p:nvSpPr>
        <p:spPr>
          <a:xfrm>
            <a:off x="1023580" y="2387918"/>
            <a:ext cx="7096839" cy="361117"/>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Inter" pitchFamily="34" charset="0"/>
                <a:ea typeface="Inter" pitchFamily="34" charset="-122"/>
                <a:cs typeface="Inter" pitchFamily="34" charset="-120"/>
              </a:rPr>
              <a:t>Each node contains data. It also holds a pointer to the next node.</a:t>
            </a:r>
            <a:endParaRPr lang="en-US" sz="1750" dirty="0"/>
          </a:p>
        </p:txBody>
      </p:sp>
      <p:sp>
        <p:nvSpPr>
          <p:cNvPr id="7" name="Shape 4"/>
          <p:cNvSpPr/>
          <p:nvPr/>
        </p:nvSpPr>
        <p:spPr>
          <a:xfrm>
            <a:off x="790218" y="3208139"/>
            <a:ext cx="7563564" cy="1315879"/>
          </a:xfrm>
          <a:prstGeom prst="roundRect">
            <a:avLst>
              <a:gd name="adj" fmla="val 7206"/>
            </a:avLst>
          </a:prstGeom>
          <a:solidFill>
            <a:srgbClr val="DADBF1"/>
          </a:solidFill>
          <a:ln w="7620">
            <a:solidFill>
              <a:srgbClr val="C0C1D7"/>
            </a:solidFill>
            <a:prstDash val="solid"/>
          </a:ln>
        </p:spPr>
        <p:txBody>
          <a:bodyPr/>
          <a:lstStyle/>
          <a:p>
            <a:endParaRPr lang="en-US"/>
          </a:p>
        </p:txBody>
      </p:sp>
      <p:sp>
        <p:nvSpPr>
          <p:cNvPr id="8" name="Text 5"/>
          <p:cNvSpPr/>
          <p:nvPr/>
        </p:nvSpPr>
        <p:spPr>
          <a:xfrm>
            <a:off x="1023580" y="3441502"/>
            <a:ext cx="2822258" cy="352663"/>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Head Pointer</a:t>
            </a:r>
            <a:endParaRPr lang="en-US" sz="2200" dirty="0"/>
          </a:p>
        </p:txBody>
      </p:sp>
      <p:sp>
        <p:nvSpPr>
          <p:cNvPr id="9" name="Text 6"/>
          <p:cNvSpPr/>
          <p:nvPr/>
        </p:nvSpPr>
        <p:spPr>
          <a:xfrm>
            <a:off x="1023580" y="3929539"/>
            <a:ext cx="7096839" cy="361117"/>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Inter" pitchFamily="34" charset="0"/>
                <a:ea typeface="Inter" pitchFamily="34" charset="-122"/>
                <a:cs typeface="Inter" pitchFamily="34" charset="-120"/>
              </a:rPr>
              <a:t>A pointer to the first node. It marks the beginning of the list.</a:t>
            </a:r>
            <a:endParaRPr lang="en-US" sz="1750" dirty="0"/>
          </a:p>
        </p:txBody>
      </p:sp>
      <p:sp>
        <p:nvSpPr>
          <p:cNvPr id="10" name="Shape 7"/>
          <p:cNvSpPr/>
          <p:nvPr/>
        </p:nvSpPr>
        <p:spPr>
          <a:xfrm>
            <a:off x="790218" y="4749760"/>
            <a:ext cx="7563564" cy="1315879"/>
          </a:xfrm>
          <a:prstGeom prst="roundRect">
            <a:avLst>
              <a:gd name="adj" fmla="val 7206"/>
            </a:avLst>
          </a:prstGeom>
          <a:solidFill>
            <a:srgbClr val="DADBF1"/>
          </a:solidFill>
          <a:ln w="7620">
            <a:solidFill>
              <a:srgbClr val="C0C1D7"/>
            </a:solidFill>
            <a:prstDash val="solid"/>
          </a:ln>
        </p:spPr>
        <p:txBody>
          <a:bodyPr/>
          <a:lstStyle/>
          <a:p>
            <a:endParaRPr lang="en-US"/>
          </a:p>
        </p:txBody>
      </p:sp>
      <p:sp>
        <p:nvSpPr>
          <p:cNvPr id="11" name="Text 8"/>
          <p:cNvSpPr/>
          <p:nvPr/>
        </p:nvSpPr>
        <p:spPr>
          <a:xfrm>
            <a:off x="1023580" y="4983123"/>
            <a:ext cx="2822258" cy="352663"/>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Traversal</a:t>
            </a:r>
            <a:endParaRPr lang="en-US" sz="2200" dirty="0"/>
          </a:p>
        </p:txBody>
      </p:sp>
      <p:sp>
        <p:nvSpPr>
          <p:cNvPr id="12" name="Text 9"/>
          <p:cNvSpPr/>
          <p:nvPr/>
        </p:nvSpPr>
        <p:spPr>
          <a:xfrm>
            <a:off x="1023580" y="5471160"/>
            <a:ext cx="7096839" cy="361117"/>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Inter" pitchFamily="34" charset="0"/>
                <a:ea typeface="Inter" pitchFamily="34" charset="-122"/>
                <a:cs typeface="Inter" pitchFamily="34" charset="-120"/>
              </a:rPr>
              <a:t>Iterate through the list using pointers. Follow each next pointer.</a:t>
            </a:r>
            <a:endParaRPr lang="en-US" sz="1750" dirty="0"/>
          </a:p>
        </p:txBody>
      </p:sp>
      <p:sp>
        <p:nvSpPr>
          <p:cNvPr id="13" name="Shape 10"/>
          <p:cNvSpPr/>
          <p:nvPr/>
        </p:nvSpPr>
        <p:spPr>
          <a:xfrm>
            <a:off x="790218" y="6291382"/>
            <a:ext cx="7563564" cy="1315879"/>
          </a:xfrm>
          <a:prstGeom prst="roundRect">
            <a:avLst>
              <a:gd name="adj" fmla="val 7206"/>
            </a:avLst>
          </a:prstGeom>
          <a:solidFill>
            <a:srgbClr val="DADBF1"/>
          </a:solidFill>
          <a:ln w="7620">
            <a:solidFill>
              <a:srgbClr val="C0C1D7"/>
            </a:solidFill>
            <a:prstDash val="solid"/>
          </a:ln>
        </p:spPr>
        <p:txBody>
          <a:bodyPr/>
          <a:lstStyle/>
          <a:p>
            <a:endParaRPr lang="en-US"/>
          </a:p>
        </p:txBody>
      </p:sp>
      <p:sp>
        <p:nvSpPr>
          <p:cNvPr id="14" name="Text 11"/>
          <p:cNvSpPr/>
          <p:nvPr/>
        </p:nvSpPr>
        <p:spPr>
          <a:xfrm>
            <a:off x="1023580" y="6524744"/>
            <a:ext cx="2822258" cy="352663"/>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Dynamic Size</a:t>
            </a:r>
            <a:endParaRPr lang="en-US" sz="2200" dirty="0"/>
          </a:p>
        </p:txBody>
      </p:sp>
      <p:sp>
        <p:nvSpPr>
          <p:cNvPr id="15" name="Text 12"/>
          <p:cNvSpPr/>
          <p:nvPr/>
        </p:nvSpPr>
        <p:spPr>
          <a:xfrm>
            <a:off x="1023580" y="7012781"/>
            <a:ext cx="7096839" cy="361117"/>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Inter" pitchFamily="34" charset="0"/>
                <a:ea typeface="Inter" pitchFamily="34" charset="-122"/>
                <a:cs typeface="Inter" pitchFamily="34" charset="-120"/>
              </a:rPr>
              <a:t>Pointers enable lists to grow. They dynamically allocate memory.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3760351"/>
            <a:ext cx="10727293"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linking of linked lists and usage of pointer</a:t>
            </a: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1482</Words>
  <Application>Microsoft Macintosh PowerPoint</Application>
  <PresentationFormat>Custom</PresentationFormat>
  <Paragraphs>177</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Consolas</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Anoop Gupta</cp:lastModifiedBy>
  <cp:revision>2</cp:revision>
  <dcterms:created xsi:type="dcterms:W3CDTF">2025-02-18T10:08:56Z</dcterms:created>
  <dcterms:modified xsi:type="dcterms:W3CDTF">2025-02-18T10:10:17Z</dcterms:modified>
</cp:coreProperties>
</file>